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handoutMasterIdLst>
    <p:handoutMasterId r:id="rId45"/>
  </p:handoutMasterIdLst>
  <p:sldIdLst>
    <p:sldId id="268" r:id="rId2"/>
    <p:sldId id="716" r:id="rId3"/>
    <p:sldId id="739" r:id="rId4"/>
    <p:sldId id="715" r:id="rId5"/>
    <p:sldId id="738" r:id="rId6"/>
    <p:sldId id="740" r:id="rId7"/>
    <p:sldId id="761" r:id="rId8"/>
    <p:sldId id="741" r:id="rId9"/>
    <p:sldId id="711" r:id="rId10"/>
    <p:sldId id="742" r:id="rId11"/>
    <p:sldId id="743" r:id="rId12"/>
    <p:sldId id="744" r:id="rId13"/>
    <p:sldId id="745" r:id="rId14"/>
    <p:sldId id="746" r:id="rId15"/>
    <p:sldId id="747" r:id="rId16"/>
    <p:sldId id="748" r:id="rId17"/>
    <p:sldId id="551" r:id="rId18"/>
    <p:sldId id="712" r:id="rId19"/>
    <p:sldId id="714" r:id="rId20"/>
    <p:sldId id="734" r:id="rId21"/>
    <p:sldId id="717" r:id="rId22"/>
    <p:sldId id="750" r:id="rId23"/>
    <p:sldId id="749" r:id="rId24"/>
    <p:sldId id="751" r:id="rId25"/>
    <p:sldId id="752" r:id="rId26"/>
    <p:sldId id="753" r:id="rId27"/>
    <p:sldId id="754" r:id="rId28"/>
    <p:sldId id="755" r:id="rId29"/>
    <p:sldId id="756" r:id="rId30"/>
    <p:sldId id="735" r:id="rId31"/>
    <p:sldId id="725" r:id="rId32"/>
    <p:sldId id="757" r:id="rId33"/>
    <p:sldId id="728" r:id="rId34"/>
    <p:sldId id="733" r:id="rId35"/>
    <p:sldId id="729" r:id="rId36"/>
    <p:sldId id="730" r:id="rId37"/>
    <p:sldId id="731" r:id="rId38"/>
    <p:sldId id="736" r:id="rId39"/>
    <p:sldId id="759" r:id="rId40"/>
    <p:sldId id="758" r:id="rId41"/>
    <p:sldId id="760" r:id="rId42"/>
    <p:sldId id="737" r:id="rId4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 Bailit" initials="MB" lastIdx="4" clrIdx="0"/>
  <p:cmAuthor id="1" name="Kate Bazinsky" initials="KB" lastIdx="12" clrIdx="1"/>
  <p:cmAuthor id="2" name=" Michael Bailit" initials="MB" lastIdx="1" clrIdx="2"/>
  <p:cmAuthor id="3" name="Megan Burns" initials="Megan" lastIdx="17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25B"/>
    <a:srgbClr val="000000"/>
    <a:srgbClr val="FFD85D"/>
    <a:srgbClr val="486176"/>
    <a:srgbClr val="F3F9FA"/>
    <a:srgbClr val="E7F3F4"/>
    <a:srgbClr val="E795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59" autoAdjust="0"/>
    <p:restoredTop sz="82167" autoAdjust="0"/>
  </p:normalViewPr>
  <p:slideViewPr>
    <p:cSldViewPr>
      <p:cViewPr>
        <p:scale>
          <a:sx n="56" d="100"/>
          <a:sy n="56" d="100"/>
        </p:scale>
        <p:origin x="-1920" y="-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5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3192" y="-10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bg2">
                  <a:lumMod val="20000"/>
                  <a:lumOff val="80000"/>
                </a:schemeClr>
              </a:solidFill>
            </c:spPr>
          </c:dPt>
          <c:dPt>
            <c:idx val="2"/>
            <c:bubble3D val="0"/>
            <c:spPr>
              <a:solidFill>
                <a:srgbClr val="0070C0"/>
              </a:solidFill>
            </c:spPr>
          </c:dPt>
          <c:dPt>
            <c:idx val="3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>
                <c:manualLayout>
                  <c:x val="-0.10580398436362654"/>
                  <c:y val="3.947368421052631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4.9313364619574342E-2"/>
                  <c:y val="1.325614725790855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1688710762123622"/>
                  <c:y val="0.1568669705760464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Sheet1!$A$2:$A$9</c:f>
              <c:strCache>
                <c:ptCount val="8"/>
                <c:pt idx="0">
                  <c:v>Access, affordability &amp; inapprop care</c:v>
                </c:pt>
                <c:pt idx="1">
                  <c:v>Comm &amp; care coordination</c:v>
                </c:pt>
                <c:pt idx="2">
                  <c:v>Health and well-being</c:v>
                </c:pt>
                <c:pt idx="3">
                  <c:v>Infrastructure</c:v>
                </c:pt>
                <c:pt idx="4">
                  <c:v>Person- centered</c:v>
                </c:pt>
                <c:pt idx="5">
                  <c:v>Safety</c:v>
                </c:pt>
                <c:pt idx="6">
                  <c:v>Sec. Prevention and Treatment</c:v>
                </c:pt>
                <c:pt idx="7">
                  <c:v>Utilization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55</c:v>
                </c:pt>
                <c:pt idx="1">
                  <c:v>26</c:v>
                </c:pt>
                <c:pt idx="2">
                  <c:v>71</c:v>
                </c:pt>
                <c:pt idx="3">
                  <c:v>20</c:v>
                </c:pt>
                <c:pt idx="4">
                  <c:v>58</c:v>
                </c:pt>
                <c:pt idx="5">
                  <c:v>96</c:v>
                </c:pt>
                <c:pt idx="6">
                  <c:v>143</c:v>
                </c:pt>
                <c:pt idx="7">
                  <c:v>40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2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>
                <c:manualLayout>
                  <c:x val="-0.20524489523555317"/>
                  <c:y val="-8.210530501869084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Standard
59%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645985012742972"/>
                  <c:y val="-9.9360534478644721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Home- grown</a:t>
                    </a:r>
                    <a:r>
                      <a:rPr lang="en-US"/>
                      <a:t>
15%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Undeter-mined</a:t>
                    </a:r>
                    <a:r>
                      <a:rPr lang="en-US"/>
                      <a:t>
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Standard</c:v>
                </c:pt>
                <c:pt idx="1">
                  <c:v>Modified</c:v>
                </c:pt>
                <c:pt idx="2">
                  <c:v>Homegrown</c:v>
                </c:pt>
                <c:pt idx="3">
                  <c:v>Undetermined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812</c:v>
                </c:pt>
                <c:pt idx="1">
                  <c:v>234</c:v>
                </c:pt>
                <c:pt idx="2">
                  <c:v>201</c:v>
                </c:pt>
                <c:pt idx="3">
                  <c:v>81</c:v>
                </c:pt>
                <c:pt idx="4">
                  <c:v>39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2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>
                <c:manualLayout>
                  <c:x val="-0.13941363471807403"/>
                  <c:y val="-0.22378342355643044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b="0" dirty="0" smtClean="0"/>
                      <a:t>HEDIS</a:t>
                    </a:r>
                    <a:r>
                      <a:rPr lang="en-US" b="0" dirty="0"/>
                      <a:t>
66%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6.2405534437505661E-3"/>
                  <c:y val="-7.572178477690289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Standard and </a:t>
                    </a:r>
                    <a:r>
                      <a:rPr lang="en-US" smtClean="0"/>
                      <a:t>modified </a:t>
                    </a:r>
                    <a:r>
                      <a:rPr lang="en-US"/>
                      <a:t>non-HEDIS
11%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NCQA (HEDIS)</c:v>
                </c:pt>
                <c:pt idx="1">
                  <c:v>Standard and Modified non-HEDIS</c:v>
                </c:pt>
                <c:pt idx="2">
                  <c:v>Homegrown</c:v>
                </c:pt>
                <c:pt idx="3">
                  <c:v>Undetermined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901</c:v>
                </c:pt>
                <c:pt idx="1">
                  <c:v>151</c:v>
                </c:pt>
                <c:pt idx="2">
                  <c:v>198</c:v>
                </c:pt>
                <c:pt idx="3">
                  <c:v>78</c:v>
                </c:pt>
                <c:pt idx="4">
                  <c:v>39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5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7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HEDIS</a:t>
                    </a:r>
                    <a:r>
                      <a:rPr lang="en-US" dirty="0"/>
                      <a:t>
16%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Sheet1!$A$2:$A$10</c:f>
              <c:strCache>
                <c:ptCount val="8"/>
                <c:pt idx="0">
                  <c:v>NCQA</c:v>
                </c:pt>
                <c:pt idx="1">
                  <c:v>Resolution Health</c:v>
                </c:pt>
                <c:pt idx="2">
                  <c:v>AHRQ</c:v>
                </c:pt>
                <c:pt idx="3">
                  <c:v>CMS</c:v>
                </c:pt>
                <c:pt idx="4">
                  <c:v>AMA- PCPRI</c:v>
                </c:pt>
                <c:pt idx="5">
                  <c:v>Standard source with less than 10 measures</c:v>
                </c:pt>
                <c:pt idx="6">
                  <c:v>Homegrown</c:v>
                </c:pt>
                <c:pt idx="7">
                  <c:v>Undetermined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81</c:v>
                </c:pt>
                <c:pt idx="1">
                  <c:v>26</c:v>
                </c:pt>
                <c:pt idx="2">
                  <c:v>22</c:v>
                </c:pt>
                <c:pt idx="3">
                  <c:v>20</c:v>
                </c:pt>
                <c:pt idx="4">
                  <c:v>17</c:v>
                </c:pt>
                <c:pt idx="5">
                  <c:v>67</c:v>
                </c:pt>
                <c:pt idx="6">
                  <c:v>198</c:v>
                </c:pt>
                <c:pt idx="7">
                  <c:v>78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dPt>
            <c:idx val="1"/>
            <c:bubble3D val="0"/>
            <c:spPr>
              <a:solidFill>
                <a:srgbClr val="FFC000"/>
              </a:solidFill>
              <a:ln>
                <a:solidFill>
                  <a:schemeClr val="accent2"/>
                </a:solidFill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r>
                      <a:rPr lang="en-US" b="0" dirty="0"/>
                      <a:t>Shared
20%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Not shared</c:v>
                </c:pt>
                <c:pt idx="1">
                  <c:v>Shared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407</c:v>
                </c:pt>
                <c:pt idx="1">
                  <c:v>102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ofPieChart>
        <c:ofPieType val="pie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</c:spPr>
          </c:dPt>
          <c:dPt>
            <c:idx val="5"/>
            <c:bubble3D val="0"/>
            <c:explosion val="16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0.11966017405719022"/>
                  <c:y val="0.11262254901960785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M</a:t>
                    </a:r>
                    <a:r>
                      <a:rPr lang="en-US" dirty="0" smtClean="0"/>
                      <a:t>easures </a:t>
                    </a:r>
                    <a:r>
                      <a:rPr lang="en-US" dirty="0"/>
                      <a:t>not </a:t>
                    </a:r>
                    <a:r>
                      <a:rPr lang="en-US" dirty="0" smtClean="0"/>
                      <a:t>shared 80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10409598471243726"/>
                  <c:y val="-1.727941176470588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Shared measures 20%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measures not shared</c:v>
                </c:pt>
                <c:pt idx="1">
                  <c:v>2 sets</c:v>
                </c:pt>
                <c:pt idx="2">
                  <c:v>3-5 sets</c:v>
                </c:pt>
                <c:pt idx="3">
                  <c:v>6-10 sets</c:v>
                </c:pt>
                <c:pt idx="4">
                  <c:v>11-15 sets</c:v>
                </c:pt>
                <c:pt idx="5">
                  <c:v>16-30 sets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407</c:v>
                </c:pt>
                <c:pt idx="1">
                  <c:v>28</c:v>
                </c:pt>
                <c:pt idx="2">
                  <c:v>20</c:v>
                </c:pt>
                <c:pt idx="3">
                  <c:v>21</c:v>
                </c:pt>
                <c:pt idx="4">
                  <c:v>14</c:v>
                </c:pt>
                <c:pt idx="5">
                  <c:v>19</c:v>
                </c:pt>
              </c:numCache>
            </c:numRef>
          </c:val>
        </c:ser>
        <c:dLbls>
          <c:dLblPos val="bestFit"/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gapWidth val="100"/>
        <c:splitType val="pos"/>
        <c:splitPos val="5"/>
        <c:secondPieSize val="125"/>
        <c:serLines/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BA8AD-3D67-424B-A425-17F68EDECFC4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18E8B-07FF-4DA0-A6C0-54F578606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208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3762ABDB-BC7B-446A-AD1E-050243A0BEAC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6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E579C637-2005-48CD-9D46-5C8F520F12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38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8299">
              <a:defRPr/>
            </a:pPr>
            <a:r>
              <a:rPr lang="en-US" dirty="0" smtClean="0"/>
              <a:t>Only 19% (47 of the 254) measures were shared</a:t>
            </a:r>
          </a:p>
          <a:p>
            <a:r>
              <a:rPr lang="en-US" dirty="0" smtClean="0"/>
              <a:t>82%</a:t>
            </a:r>
            <a:r>
              <a:rPr lang="en-US" baseline="0" dirty="0" smtClean="0"/>
              <a:t> (207 of the 254) measures were exclusively used by one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9C637-2005-48CD-9D46-5C8F520F123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8914E-BA06-427E-9BA4-202E7CE26547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35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7" name="Picture 11" descr="cov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1447800"/>
            <a:ext cx="8305800" cy="1600200"/>
          </a:xfrm>
        </p:spPr>
        <p:txBody>
          <a:bodyPr anchor="t"/>
          <a:lstStyle>
            <a:lvl1pPr>
              <a:defRPr sz="3600" baseline="0">
                <a:solidFill>
                  <a:srgbClr val="526F8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8600" y="5943600"/>
            <a:ext cx="5715000" cy="685800"/>
          </a:xfrm>
        </p:spPr>
        <p:txBody>
          <a:bodyPr/>
          <a:lstStyle>
            <a:lvl1pPr marL="0" indent="0">
              <a:lnSpc>
                <a:spcPct val="100000"/>
              </a:lnSpc>
              <a:buFont typeface="Wingdings" pitchFamily="16" charset="2"/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DFDD91-9DC5-443A-B5D4-A4D827708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0613" y="-76200"/>
            <a:ext cx="1979612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-76200"/>
            <a:ext cx="57896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DFDD91-9DC5-443A-B5D4-A4D827708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DFDD91-9DC5-443A-B5D4-A4D827708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DFDD91-9DC5-443A-B5D4-A4D827708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38084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1813" y="1524000"/>
            <a:ext cx="38084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DFDD91-9DC5-443A-B5D4-A4D827708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DFDD91-9DC5-443A-B5D4-A4D827708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DFDD91-9DC5-443A-B5D4-A4D827708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DFDD91-9DC5-443A-B5D4-A4D827708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DFDD91-9DC5-443A-B5D4-A4D827708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DFDD91-9DC5-443A-B5D4-A4D827708E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inner_0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-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77692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400800"/>
            <a:ext cx="533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CDFDD91-9DC5-443A-B5D4-A4D827708E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143000" y="6096000"/>
            <a:ext cx="647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pitchFamily="1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pitchFamily="1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pitchFamily="1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pitchFamily="1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pitchFamily="1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pitchFamily="1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pitchFamily="1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pitchFamily="16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57768E"/>
        </a:buClr>
        <a:buFont typeface="Wingdings" pitchFamily="16" charset="2"/>
        <a:buChar char="§"/>
        <a:defRPr sz="2400">
          <a:solidFill>
            <a:srgbClr val="25325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486176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25325B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57768E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mbailit@bailit-health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066800"/>
            <a:ext cx="8305800" cy="1752600"/>
          </a:xfrm>
        </p:spPr>
        <p:txBody>
          <a:bodyPr/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dirty="0" smtClean="0"/>
              <a:t>Developing an ACO Measure Set </a:t>
            </a:r>
            <a:br>
              <a:rPr lang="en-US" dirty="0" smtClean="0"/>
            </a:br>
            <a:r>
              <a:rPr lang="en-US" dirty="0" smtClean="0"/>
              <a:t>for Maine</a:t>
            </a:r>
            <a:endParaRPr lang="en-US" sz="32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791200"/>
            <a:ext cx="5715000" cy="838200"/>
          </a:xfrm>
        </p:spPr>
        <p:txBody>
          <a:bodyPr/>
          <a:lstStyle/>
          <a:p>
            <a:r>
              <a:rPr lang="en-US" dirty="0" smtClean="0"/>
              <a:t>Michael Bailit</a:t>
            </a:r>
          </a:p>
          <a:p>
            <a:r>
              <a:rPr lang="en-US" dirty="0" smtClean="0"/>
              <a:t>December 10, 2013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97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015378"/>
              </p:ext>
            </p:extLst>
          </p:nvPr>
        </p:nvGraphicFramePr>
        <p:xfrm>
          <a:off x="152400" y="914400"/>
          <a:ext cx="8991599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99733" y="6248400"/>
            <a:ext cx="4851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Distinct measures by domain</a:t>
            </a:r>
          </a:p>
          <a:p>
            <a:pPr algn="ctr"/>
            <a:r>
              <a:rPr lang="en-US" i="1" dirty="0" smtClean="0"/>
              <a:t>n = 509</a:t>
            </a:r>
            <a:endParaRPr lang="en-US" i="1" dirty="0"/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2590800" y="6553200"/>
            <a:ext cx="3962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915400" cy="1143000"/>
          </a:xfrm>
        </p:spPr>
        <p:txBody>
          <a:bodyPr/>
          <a:lstStyle/>
          <a:p>
            <a:r>
              <a:rPr lang="en-US" dirty="0" smtClean="0"/>
              <a:t>The distinct measures were evenly distributed across measure domains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36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305800" cy="1143000"/>
          </a:xfrm>
        </p:spPr>
        <p:txBody>
          <a:bodyPr/>
          <a:lstStyle/>
          <a:p>
            <a:r>
              <a:rPr lang="en-US" dirty="0" smtClean="0"/>
              <a:t>States prefer to use standard measures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379799"/>
              </p:ext>
            </p:extLst>
          </p:nvPr>
        </p:nvGraphicFramePr>
        <p:xfrm>
          <a:off x="-114301" y="1066800"/>
          <a:ext cx="5257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199" y="5678983"/>
            <a:ext cx="4114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Measures by measure type</a:t>
            </a:r>
          </a:p>
          <a:p>
            <a:pPr algn="ctr"/>
            <a:r>
              <a:rPr lang="en-US" i="1" dirty="0" smtClean="0"/>
              <a:t>n = 1367</a:t>
            </a:r>
            <a:endParaRPr lang="en-US" i="1" dirty="0"/>
          </a:p>
        </p:txBody>
      </p:sp>
      <p:cxnSp>
        <p:nvCxnSpPr>
          <p:cNvPr id="7" name="Straight Connector 6"/>
          <p:cNvCxnSpPr/>
          <p:nvPr/>
        </p:nvCxnSpPr>
        <p:spPr bwMode="auto">
          <a:xfrm flipH="1" flipV="1">
            <a:off x="914400" y="6002148"/>
            <a:ext cx="3124200" cy="918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4953000" y="1447800"/>
            <a:ext cx="3886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Standard: </a:t>
            </a:r>
            <a:r>
              <a:rPr lang="en-US" dirty="0" smtClean="0"/>
              <a:t>measures from a known source (e.g., NCQA, AHRQ)</a:t>
            </a:r>
          </a:p>
          <a:p>
            <a:endParaRPr lang="en-US" dirty="0"/>
          </a:p>
          <a:p>
            <a:r>
              <a:rPr lang="en-US" b="1" dirty="0" smtClean="0"/>
              <a:t>Modified: </a:t>
            </a:r>
            <a:r>
              <a:rPr lang="en-US" dirty="0" smtClean="0"/>
              <a:t>standard measures with a change to the standard specifications </a:t>
            </a:r>
          </a:p>
          <a:p>
            <a:endParaRPr lang="en-US" dirty="0" smtClean="0"/>
          </a:p>
          <a:p>
            <a:r>
              <a:rPr lang="en-US" b="1" dirty="0" smtClean="0"/>
              <a:t>Homegrown: </a:t>
            </a:r>
            <a:r>
              <a:rPr lang="en-US" dirty="0"/>
              <a:t>measures that were indicated on the source document as having been created by the developer of the measure </a:t>
            </a:r>
            <a:r>
              <a:rPr lang="en-US" dirty="0" smtClean="0"/>
              <a:t>set</a:t>
            </a:r>
            <a:endParaRPr lang="en-US" dirty="0"/>
          </a:p>
          <a:p>
            <a:endParaRPr lang="en-US" dirty="0"/>
          </a:p>
          <a:p>
            <a:r>
              <a:rPr lang="en-US" b="1" dirty="0" smtClean="0"/>
              <a:t>Undetermined: </a:t>
            </a:r>
            <a:r>
              <a:rPr lang="en-US" dirty="0" smtClean="0"/>
              <a:t>measures that were not indicated as “homegrown”, but for which the source could not be identified</a:t>
            </a:r>
          </a:p>
          <a:p>
            <a:endParaRPr lang="en-US" dirty="0" smtClean="0"/>
          </a:p>
          <a:p>
            <a:r>
              <a:rPr lang="en-US" b="1" dirty="0" smtClean="0"/>
              <a:t>Other: </a:t>
            </a:r>
            <a:r>
              <a:rPr lang="en-US" dirty="0" smtClean="0"/>
              <a:t>a measure bundle or composite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4953000" y="1143000"/>
            <a:ext cx="3886200" cy="563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953000" y="1066800"/>
            <a:ext cx="38862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3000" y="1066800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Defining </a:t>
            </a:r>
            <a:r>
              <a:rPr lang="en-US" b="1" dirty="0"/>
              <a:t>T</a:t>
            </a:r>
            <a:r>
              <a:rPr lang="en-US" b="1" dirty="0" smtClean="0"/>
              <a:t>erms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37489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Finding: programs show a strong preference for NCQA’s HEDIS measures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16075"/>
              </p:ext>
            </p:extLst>
          </p:nvPr>
        </p:nvGraphicFramePr>
        <p:xfrm>
          <a:off x="152400" y="990600"/>
          <a:ext cx="8839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86000" y="5715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smtClean="0"/>
              <a:t>NCQA (HEDIS) measures and the types of the non-HEDIS measures </a:t>
            </a:r>
            <a:endParaRPr lang="en-US" dirty="0"/>
          </a:p>
          <a:p>
            <a:pPr algn="ctr"/>
            <a:r>
              <a:rPr lang="en-US" i="1" dirty="0"/>
              <a:t>n = </a:t>
            </a:r>
            <a:r>
              <a:rPr lang="en-US" i="1" dirty="0" smtClean="0"/>
              <a:t>1367</a:t>
            </a:r>
            <a:endParaRPr lang="en-US" i="1" dirty="0"/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2590800" y="6324600"/>
            <a:ext cx="3962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09086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only 16% of the distinct measures come from HEDIS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1843949"/>
              </p:ext>
            </p:extLst>
          </p:nvPr>
        </p:nvGraphicFramePr>
        <p:xfrm>
          <a:off x="-1143000" y="804333"/>
          <a:ext cx="6934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5562600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600" dirty="0" smtClean="0"/>
              <a:t>HEDIS measures and the types of the non-HEDIS measures </a:t>
            </a:r>
            <a:endParaRPr lang="en-US" sz="1600" dirty="0"/>
          </a:p>
          <a:p>
            <a:pPr algn="ctr"/>
            <a:r>
              <a:rPr lang="en-US" sz="1600" i="1" dirty="0"/>
              <a:t>n = </a:t>
            </a:r>
            <a:r>
              <a:rPr lang="en-US" sz="1600" i="1" dirty="0" smtClean="0"/>
              <a:t>509</a:t>
            </a:r>
            <a:endParaRPr lang="en-US" sz="1600" i="1" dirty="0"/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1295400" y="6096000"/>
            <a:ext cx="2667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647267" y="2133599"/>
            <a:ext cx="3276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In other words, the 81 HEDIS measures are used over and over again.</a:t>
            </a:r>
          </a:p>
        </p:txBody>
      </p:sp>
    </p:spTree>
    <p:extLst>
      <p:ext uri="{BB962C8B-B14F-4D97-AF65-F5344CB8AC3E}">
        <p14:creationId xmlns:p14="http://schemas.microsoft.com/office/powerpoint/2010/main" val="2573961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458200" cy="1143000"/>
          </a:xfrm>
        </p:spPr>
        <p:txBody>
          <a:bodyPr/>
          <a:lstStyle/>
          <a:p>
            <a:r>
              <a:rPr lang="en-US" dirty="0"/>
              <a:t>Finding: little alignment across the measure sets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814116394"/>
              </p:ext>
            </p:extLst>
          </p:nvPr>
        </p:nvGraphicFramePr>
        <p:xfrm>
          <a:off x="-279400" y="1066800"/>
          <a:ext cx="5791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28600" y="5181600"/>
            <a:ext cx="4851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distinct measures shared by multiple measure sets</a:t>
            </a:r>
          </a:p>
          <a:p>
            <a:pPr algn="ctr"/>
            <a:r>
              <a:rPr lang="en-US" i="1" dirty="0" smtClean="0"/>
              <a:t>n = 509</a:t>
            </a:r>
            <a:endParaRPr lang="en-US" i="1" dirty="0"/>
          </a:p>
        </p:txBody>
      </p:sp>
      <p:cxnSp>
        <p:nvCxnSpPr>
          <p:cNvPr id="18" name="Straight Connector 17"/>
          <p:cNvCxnSpPr/>
          <p:nvPr/>
        </p:nvCxnSpPr>
        <p:spPr bwMode="auto">
          <a:xfrm flipH="1">
            <a:off x="685800" y="5791200"/>
            <a:ext cx="3962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944535" y="1295399"/>
            <a:ext cx="3886200" cy="4347865"/>
          </a:xfrm>
        </p:spPr>
        <p:txBody>
          <a:bodyPr/>
          <a:lstStyle/>
          <a:p>
            <a:pPr marL="63500" indent="-63500"/>
            <a:r>
              <a:rPr lang="en-US" dirty="0" smtClean="0"/>
              <a:t> Very </a:t>
            </a:r>
            <a:r>
              <a:rPr lang="en-US" dirty="0"/>
              <a:t>little coordination/ sharing across the measure </a:t>
            </a:r>
            <a:r>
              <a:rPr lang="en-US" dirty="0" smtClean="0"/>
              <a:t>sets</a:t>
            </a:r>
          </a:p>
          <a:p>
            <a:pPr marL="63500" indent="-63500"/>
            <a:endParaRPr lang="en-US" dirty="0"/>
          </a:p>
          <a:p>
            <a:pPr marL="63500" indent="-63500"/>
            <a:r>
              <a:rPr lang="en-US" dirty="0" smtClean="0"/>
              <a:t> Of the 1367 measures, 509 were “distinct” measures</a:t>
            </a:r>
          </a:p>
          <a:p>
            <a:pPr marL="63500" indent="-63500"/>
            <a:endParaRPr lang="en-US" dirty="0"/>
          </a:p>
          <a:p>
            <a:pPr marL="63500" indent="-63500"/>
            <a:r>
              <a:rPr lang="en-US" dirty="0" smtClean="0"/>
              <a:t> Only 20% of these distinct measures were used by more than one program</a:t>
            </a:r>
          </a:p>
          <a:p>
            <a:pPr marL="63500" indent="-63500"/>
            <a:endParaRPr lang="en-US" dirty="0" smtClean="0"/>
          </a:p>
          <a:p>
            <a:pPr marL="463550" lvl="1" indent="-635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921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-76200"/>
            <a:ext cx="8661400" cy="1143000"/>
          </a:xfrm>
        </p:spPr>
        <p:txBody>
          <a:bodyPr/>
          <a:lstStyle/>
          <a:p>
            <a:r>
              <a:rPr lang="en-US" dirty="0" smtClean="0"/>
              <a:t>How often are the “shared measures” shared?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2838555"/>
              </p:ext>
            </p:extLst>
          </p:nvPr>
        </p:nvGraphicFramePr>
        <p:xfrm>
          <a:off x="-342900" y="1066800"/>
          <a:ext cx="86868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82000" y="6553200"/>
            <a:ext cx="533400" cy="228600"/>
          </a:xfrm>
        </p:spPr>
        <p:txBody>
          <a:bodyPr/>
          <a:lstStyle/>
          <a:p>
            <a:fld id="{6CDFDD91-9DC5-443A-B5D4-A4D827708E6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553200" y="53340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Only 19 measures were shared by at least 1/3 (16+) of the measure sets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0200" y="55626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Most measures are not shared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1511300" y="4953000"/>
            <a:ext cx="0" cy="5656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Rectangle 11"/>
          <p:cNvSpPr/>
          <p:nvPr/>
        </p:nvSpPr>
        <p:spPr bwMode="auto">
          <a:xfrm>
            <a:off x="330200" y="5518666"/>
            <a:ext cx="2362200" cy="6902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0200" y="1072922"/>
            <a:ext cx="835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Not that often…</a:t>
            </a:r>
            <a:endParaRPr lang="en-US" sz="2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7620000" y="4670168"/>
            <a:ext cx="0" cy="5876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6553200" y="5290066"/>
            <a:ext cx="2362200" cy="12442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4974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2755900" y="1752600"/>
            <a:ext cx="1676400" cy="472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755900" y="1066800"/>
            <a:ext cx="1676400" cy="6858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chemeClr val="bg1"/>
                </a:solidFill>
                <a:latin typeface="Arial" charset="0"/>
                <a:ea typeface="ＭＳ Ｐゴシック" pitchFamily="16" charset="-128"/>
              </a:rPr>
              <a:t>6 Preventative Care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686800" cy="1143000"/>
          </a:xfrm>
        </p:spPr>
        <p:txBody>
          <a:bodyPr/>
          <a:lstStyle/>
          <a:p>
            <a:r>
              <a:rPr lang="en-US" dirty="0" smtClean="0"/>
              <a:t>Categories of the 19 most frequently used measures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82000" y="6400800"/>
            <a:ext cx="533400" cy="228600"/>
          </a:xfrm>
        </p:spPr>
        <p:txBody>
          <a:bodyPr/>
          <a:lstStyle/>
          <a:p>
            <a:fld id="{6CDFDD91-9DC5-443A-B5D4-A4D827708E6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705100" y="1854200"/>
            <a:ext cx="1828800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0" indent="-63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/>
              <a:t>Breast Cancer Screening </a:t>
            </a:r>
          </a:p>
          <a:p>
            <a:pPr marL="63500" indent="-63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/>
              <a:t>Cervical Cancer Screening</a:t>
            </a:r>
          </a:p>
          <a:p>
            <a:pPr marL="63500" indent="-63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/>
              <a:t>Childhood Immunization Status </a:t>
            </a:r>
          </a:p>
          <a:p>
            <a:pPr marL="63500" indent="-63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/>
              <a:t>Colorectal Cancer Screening </a:t>
            </a:r>
          </a:p>
          <a:p>
            <a:pPr marL="63500" indent="-63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/>
              <a:t>Weight Assessment and Counseling for Children and </a:t>
            </a:r>
            <a:r>
              <a:rPr lang="en-US" sz="1400" dirty="0" smtClean="0"/>
              <a:t>Adolescents</a:t>
            </a:r>
          </a:p>
          <a:p>
            <a:pPr marL="63500" indent="-63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/>
              <a:t>Tobacco Use: Screening &amp; Cessation Intervention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774700" y="1752600"/>
            <a:ext cx="1676400" cy="472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74700" y="1066800"/>
            <a:ext cx="1676400" cy="6858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chemeClr val="bg1"/>
                </a:solidFill>
                <a:latin typeface="Arial" charset="0"/>
                <a:ea typeface="ＭＳ Ｐゴシック" pitchFamily="16" charset="-128"/>
              </a:rPr>
              <a:t>7 Diabetes Care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0100" y="1828800"/>
            <a:ext cx="17907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0" indent="-63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/>
              <a:t>Comprehensive Diabetes Care (CDC): LDL-C Control &lt;100 mg/</a:t>
            </a:r>
            <a:r>
              <a:rPr lang="en-US" sz="1400" dirty="0" err="1"/>
              <a:t>dL</a:t>
            </a:r>
            <a:endParaRPr lang="en-US" sz="1400" dirty="0"/>
          </a:p>
          <a:p>
            <a:pPr marL="63500" indent="-63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/>
              <a:t>CDC: Hemoglobin A1c (HbA1c) Control (&lt;8.0%)</a:t>
            </a:r>
          </a:p>
          <a:p>
            <a:pPr marL="63500" indent="-63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/>
              <a:t>CDC: Medical Attention for Nephropathy</a:t>
            </a:r>
          </a:p>
          <a:p>
            <a:pPr marL="63500" indent="-63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/>
              <a:t>CDC: HbA1c Testing</a:t>
            </a:r>
          </a:p>
          <a:p>
            <a:pPr marL="63500" indent="-63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/>
              <a:t>CDC: HbA1c Poor Control (&gt;9.0%)</a:t>
            </a:r>
          </a:p>
          <a:p>
            <a:pPr marL="63500" indent="-63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/>
              <a:t>CDC: LDL-C Screening</a:t>
            </a:r>
          </a:p>
          <a:p>
            <a:pPr marL="63500" indent="-63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/>
              <a:t>CDC: Eye Exam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743700" y="1752600"/>
            <a:ext cx="1676400" cy="1828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743700" y="1066800"/>
            <a:ext cx="1676400" cy="6858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chemeClr val="bg1"/>
                </a:solidFill>
                <a:latin typeface="Arial" charset="0"/>
                <a:ea typeface="ＭＳ Ｐゴシック" pitchFamily="16" charset="-128"/>
              </a:rPr>
              <a:t>1 Mental </a:t>
            </a:r>
            <a:r>
              <a:rPr lang="en-US" sz="1600" b="1" dirty="0" smtClean="0">
                <a:solidFill>
                  <a:schemeClr val="bg1"/>
                </a:solidFill>
                <a:latin typeface="Arial" charset="0"/>
                <a:ea typeface="ＭＳ Ｐゴシック" pitchFamily="16" charset="-128"/>
              </a:rPr>
              <a:t>Health/Sub-stance </a:t>
            </a:r>
            <a:r>
              <a:rPr lang="en-US" sz="1600" b="1" dirty="0">
                <a:solidFill>
                  <a:schemeClr val="bg1"/>
                </a:solidFill>
                <a:latin typeface="Arial" charset="0"/>
                <a:ea typeface="ＭＳ Ｐゴシック" pitchFamily="16" charset="-128"/>
              </a:rPr>
              <a:t>Abuse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81800" y="185420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/>
              <a:t>Follow-up after Hospitalization for Mental Illness </a:t>
            </a:r>
          </a:p>
          <a:p>
            <a:endParaRPr lang="en-US" sz="1400" b="1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6743700" y="4622800"/>
            <a:ext cx="1676400" cy="1828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743700" y="3937000"/>
            <a:ext cx="1676400" cy="6858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16" charset="-128"/>
              </a:rPr>
              <a:t>1 Patient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16" charset="-128"/>
              </a:rPr>
              <a:t> Experience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81800" y="4724400"/>
            <a:ext cx="16764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/>
              <a:t>CAHPS Surveys</a:t>
            </a:r>
            <a:br>
              <a:rPr lang="en-US" sz="1400" dirty="0" smtClean="0"/>
            </a:br>
            <a:r>
              <a:rPr lang="en-US" sz="1400" dirty="0" smtClean="0"/>
              <a:t>(various versions)</a:t>
            </a:r>
            <a:endParaRPr lang="en-US" sz="1400" b="1" dirty="0" smtClean="0"/>
          </a:p>
          <a:p>
            <a:endParaRPr lang="en-US" sz="1400" b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4762500" y="1752600"/>
            <a:ext cx="1676400" cy="472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762500" y="1066800"/>
            <a:ext cx="1676400" cy="6858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chemeClr val="bg1"/>
                </a:solidFill>
                <a:latin typeface="Arial" charset="0"/>
                <a:ea typeface="ＭＳ Ｐゴシック" pitchFamily="16" charset="-128"/>
              </a:rPr>
              <a:t>4 Other Chronic Conditions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26000" y="1854200"/>
            <a:ext cx="1524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0" indent="-63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/>
              <a:t>Controlling High Blood Pressure </a:t>
            </a:r>
          </a:p>
          <a:p>
            <a:pPr marL="63500" indent="-63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/>
              <a:t>Use of Appropriate Medications for People with Asthma</a:t>
            </a:r>
          </a:p>
          <a:p>
            <a:pPr marL="63500" indent="-63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/>
              <a:t>Cardiovascular Disease: Blood Pressure Management &lt;140/90 mmHg</a:t>
            </a:r>
          </a:p>
          <a:p>
            <a:pPr marL="63500" indent="-635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/>
              <a:t>Cholesterol Management for Patients with Cardiovascular Conditions 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78551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915400" cy="1143000"/>
          </a:xfrm>
        </p:spPr>
        <p:txBody>
          <a:bodyPr/>
          <a:lstStyle/>
          <a:p>
            <a:r>
              <a:rPr lang="en-US" dirty="0" smtClean="0"/>
              <a:t>Programs are selecting different subsets of standard measures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82000" y="6477000"/>
            <a:ext cx="533400" cy="228600"/>
          </a:xfrm>
        </p:spPr>
        <p:txBody>
          <a:bodyPr/>
          <a:lstStyle/>
          <a:p>
            <a:fld id="{6CDFDD91-9DC5-443A-B5D4-A4D827708E6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9" name="Oval 8"/>
          <p:cNvSpPr/>
          <p:nvPr/>
        </p:nvSpPr>
        <p:spPr bwMode="auto">
          <a:xfrm>
            <a:off x="5621866" y="4589221"/>
            <a:ext cx="1820333" cy="19050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004733" y="3429000"/>
            <a:ext cx="2362200" cy="2087033"/>
          </a:xfrm>
          <a:prstGeom prst="ellipse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395133" y="4881609"/>
            <a:ext cx="1989667" cy="1752600"/>
          </a:xfrm>
          <a:prstGeom prst="ellipse">
            <a:avLst/>
          </a:prstGeom>
          <a:noFill/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937933" y="3611034"/>
            <a:ext cx="1600200" cy="1638300"/>
          </a:xfrm>
          <a:prstGeom prst="ellipse">
            <a:avLst/>
          </a:prstGeom>
          <a:noFill/>
          <a:ln w="38100" cap="flat" cmpd="sng" algn="ctr">
            <a:solidFill>
              <a:srgbClr val="E795A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600200" y="4378809"/>
            <a:ext cx="2057400" cy="20193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4933" y="517313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Program</a:t>
            </a:r>
          </a:p>
          <a:p>
            <a:pPr algn="ctr"/>
            <a:r>
              <a:rPr lang="en-US" sz="1600" dirty="0"/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37933" y="4004446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Program</a:t>
            </a:r>
          </a:p>
          <a:p>
            <a:pPr algn="ctr"/>
            <a:r>
              <a:rPr lang="en-US" sz="1600" dirty="0" smtClean="0"/>
              <a:t>B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6233" y="3845409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Program</a:t>
            </a:r>
          </a:p>
          <a:p>
            <a:pPr algn="ctr"/>
            <a:r>
              <a:rPr lang="en-US" sz="1600" dirty="0" smtClean="0"/>
              <a:t>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38033" y="5461287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Program</a:t>
            </a:r>
          </a:p>
          <a:p>
            <a:pPr algn="ctr"/>
            <a:r>
              <a:rPr lang="en-US" sz="1600" dirty="0"/>
              <a:t>D</a:t>
            </a:r>
            <a:endParaRPr lang="en-US" sz="16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5922432" y="5516033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Program</a:t>
            </a:r>
          </a:p>
          <a:p>
            <a:pPr algn="ctr"/>
            <a:r>
              <a:rPr lang="en-US" sz="1600" dirty="0" smtClean="0"/>
              <a:t>E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444500" y="1102667"/>
            <a:ext cx="8242300" cy="2326333"/>
          </a:xfrm>
        </p:spPr>
        <p:txBody>
          <a:bodyPr/>
          <a:lstStyle/>
          <a:p>
            <a:pPr marL="63500" indent="-63500"/>
            <a:r>
              <a:rPr lang="en-US" dirty="0" smtClean="0"/>
              <a:t> While </a:t>
            </a:r>
            <a:r>
              <a:rPr lang="en-US" dirty="0"/>
              <a:t>the programs may be primarily using standard, NQF-endorsed </a:t>
            </a:r>
            <a:r>
              <a:rPr lang="en-US" dirty="0" smtClean="0"/>
              <a:t>measures, they are </a:t>
            </a:r>
            <a:r>
              <a:rPr lang="en-US" b="1" dirty="0" smtClean="0"/>
              <a:t>not selecting the same </a:t>
            </a:r>
            <a:r>
              <a:rPr lang="en-US" dirty="0" smtClean="0"/>
              <a:t>standard measures </a:t>
            </a:r>
          </a:p>
          <a:p>
            <a:pPr marL="63500" indent="-63500"/>
            <a:r>
              <a:rPr lang="en-US" dirty="0" smtClean="0"/>
              <a:t> Not </a:t>
            </a:r>
            <a:r>
              <a:rPr lang="en-US" dirty="0"/>
              <a:t>one measure was used by every program</a:t>
            </a:r>
          </a:p>
          <a:p>
            <a:pPr marL="463550" lvl="1" indent="-63500"/>
            <a:r>
              <a:rPr lang="en-US" dirty="0"/>
              <a:t> Breast Cancer Screening </a:t>
            </a:r>
            <a:r>
              <a:rPr lang="en-US" dirty="0" smtClean="0"/>
              <a:t>was </a:t>
            </a:r>
            <a:r>
              <a:rPr lang="en-US" dirty="0"/>
              <a:t>the most frequently used measure and it </a:t>
            </a:r>
            <a:r>
              <a:rPr lang="en-US" dirty="0" smtClean="0"/>
              <a:t>was </a:t>
            </a:r>
            <a:r>
              <a:rPr lang="en-US" dirty="0"/>
              <a:t>used by only 30 of the programs (63</a:t>
            </a:r>
            <a:r>
              <a:rPr lang="en-US" dirty="0" smtClean="0"/>
              <a:t>%).</a:t>
            </a:r>
            <a:endParaRPr lang="en-US" dirty="0"/>
          </a:p>
          <a:p>
            <a:pPr marL="63500" indent="-63500"/>
            <a:endParaRPr lang="en-US" sz="2800" dirty="0" smtClean="0"/>
          </a:p>
          <a:p>
            <a:pPr marL="63500" indent="-63500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1232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measure set variation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7769225" cy="50292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Regardless of how we cut the data - by program type, program purpose, domain, and within CA </a:t>
            </a:r>
            <a:r>
              <a:rPr lang="en-US" dirty="0"/>
              <a:t>and MA - the programs were not aligned.</a:t>
            </a:r>
            <a:endParaRPr lang="en-US" dirty="0" smtClean="0"/>
          </a:p>
          <a:p>
            <a:endParaRPr lang="en-US" sz="1000" dirty="0" smtClean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26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from the Buying Value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924800" cy="4953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Measures </a:t>
            </a:r>
            <a:r>
              <a:rPr lang="en-US" dirty="0"/>
              <a:t>sets appear to be </a:t>
            </a:r>
            <a:r>
              <a:rPr lang="en-US" dirty="0" smtClean="0"/>
              <a:t>developed independently </a:t>
            </a:r>
            <a:r>
              <a:rPr lang="en-US" dirty="0"/>
              <a:t>without an eye towards alignment with other sets.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sz="1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diversity in available measures </a:t>
            </a:r>
            <a:r>
              <a:rPr lang="en-US" dirty="0"/>
              <a:t>allows states and regions interested in creating measure sets to select measures that they believe best meet their local needs.  </a:t>
            </a:r>
          </a:p>
          <a:p>
            <a:pPr marL="457200" indent="-457200">
              <a:buFont typeface="+mj-lt"/>
              <a:buAutoNum type="arabicPeriod"/>
            </a:pPr>
            <a:endParaRPr lang="en-US" sz="1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Even </a:t>
            </a:r>
            <a:r>
              <a:rPr lang="en-US" dirty="0"/>
              <a:t>the few who seek to create alignment struggle due to a paucity of tools to facilitate such </a:t>
            </a:r>
            <a:r>
              <a:rPr lang="en-US" dirty="0" smtClean="0"/>
              <a:t>alignment.</a:t>
            </a:r>
          </a:p>
          <a:p>
            <a:pPr marL="457200" indent="-457200">
              <a:buFont typeface="+mj-lt"/>
              <a:buAutoNum type="arabicPeriod"/>
            </a:pPr>
            <a:endParaRPr lang="en-US" sz="1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Alignment with other programs won’t happen by chance; it must be a goal that is considered throughout the measure set development process. </a:t>
            </a:r>
          </a:p>
          <a:p>
            <a:endParaRPr lang="en-US" sz="1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Agenda:</a:t>
            </a:r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87DF93A4-C68F-4B88-A62C-67E2BA4A257A}" type="slidenum">
              <a:rPr lang="en-US" sz="1400" smtClean="0"/>
              <a:pPr/>
              <a:t>2</a:t>
            </a:fld>
            <a:endParaRPr lang="en-US" sz="140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2000250" y="1447800"/>
            <a:ext cx="5143500" cy="4953000"/>
            <a:chOff x="2019300" y="1447800"/>
            <a:chExt cx="5143500" cy="4953000"/>
          </a:xfrm>
        </p:grpSpPr>
        <p:grpSp>
          <p:nvGrpSpPr>
            <p:cNvPr id="6" name="Group 5"/>
            <p:cNvGrpSpPr/>
            <p:nvPr/>
          </p:nvGrpSpPr>
          <p:grpSpPr>
            <a:xfrm>
              <a:off x="2019300" y="1447800"/>
              <a:ext cx="5110843" cy="914400"/>
              <a:chOff x="2019300" y="1447800"/>
              <a:chExt cx="5110843" cy="914400"/>
            </a:xfrm>
          </p:grpSpPr>
          <p:sp>
            <p:nvSpPr>
              <p:cNvPr id="4100" name="Rectangle 6"/>
              <p:cNvSpPr>
                <a:spLocks noChangeArrowheads="1"/>
              </p:cNvSpPr>
              <p:nvPr/>
            </p:nvSpPr>
            <p:spPr bwMode="auto">
              <a:xfrm>
                <a:off x="2019300" y="1447800"/>
                <a:ext cx="5105400" cy="9144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eaLnBrk="0" hangingPunct="0"/>
                <a:endParaRPr lang="en-US" sz="2000" dirty="0"/>
              </a:p>
            </p:txBody>
          </p:sp>
          <p:sp>
            <p:nvSpPr>
              <p:cNvPr id="2" name="TextBox 1"/>
              <p:cNvSpPr txBox="1"/>
              <p:nvPr/>
            </p:nvSpPr>
            <p:spPr>
              <a:xfrm>
                <a:off x="2024743" y="1447800"/>
                <a:ext cx="51054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1. National Measures Landscape: Buying Value Analysis</a:t>
                </a:r>
                <a:endParaRPr lang="en-US" sz="2400" dirty="0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2030186" y="2794000"/>
              <a:ext cx="5110843" cy="914400"/>
              <a:chOff x="2030186" y="2819400"/>
              <a:chExt cx="5110843" cy="914400"/>
            </a:xfrm>
          </p:grpSpPr>
          <p:sp>
            <p:nvSpPr>
              <p:cNvPr id="18" name="Rectangle 6"/>
              <p:cNvSpPr>
                <a:spLocks noChangeArrowheads="1"/>
              </p:cNvSpPr>
              <p:nvPr/>
            </p:nvSpPr>
            <p:spPr bwMode="auto">
              <a:xfrm>
                <a:off x="2030186" y="2819400"/>
                <a:ext cx="5105400" cy="9144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eaLnBrk="0" hangingPunct="0"/>
                <a:endParaRPr lang="en-US" sz="20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035629" y="2819400"/>
                <a:ext cx="51054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2. Measure Selection Processes in Other States</a:t>
                </a:r>
                <a:endParaRPr lang="en-US" sz="2400" dirty="0"/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2041072" y="4140200"/>
              <a:ext cx="5110843" cy="914400"/>
              <a:chOff x="2041072" y="3276600"/>
              <a:chExt cx="5110843" cy="914400"/>
            </a:xfrm>
          </p:grpSpPr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2041072" y="3276600"/>
                <a:ext cx="5105400" cy="9144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eaLnBrk="0" hangingPunct="0"/>
                <a:endParaRPr lang="en-US" sz="2000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046515" y="3276600"/>
                <a:ext cx="51054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3. Key </a:t>
                </a:r>
                <a:r>
                  <a:rPr lang="en-US" sz="2400" dirty="0"/>
                  <a:t>Policy Decisions in </a:t>
                </a:r>
                <a:r>
                  <a:rPr lang="en-US" sz="2400" dirty="0" smtClean="0"/>
                  <a:t>Measure </a:t>
                </a:r>
                <a:r>
                  <a:rPr lang="en-US" sz="2400" dirty="0"/>
                  <a:t>Selection</a:t>
                </a: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2051958" y="5486400"/>
              <a:ext cx="5110842" cy="914400"/>
              <a:chOff x="2051958" y="5486400"/>
              <a:chExt cx="5110842" cy="914400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2051958" y="5486400"/>
                <a:ext cx="5105400" cy="9144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eaLnBrk="0" hangingPunct="0"/>
                <a:endParaRPr lang="en-US" sz="20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057400" y="5486400"/>
                <a:ext cx="51054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4. Potential Next Steps for Maine’s Measure Selection Process</a:t>
                </a:r>
                <a:endParaRPr lang="en-US" sz="24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0105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Agenda:</a:t>
            </a:r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87DF93A4-C68F-4B88-A62C-67E2BA4A257A}" type="slidenum">
              <a:rPr lang="en-US" sz="1400" smtClean="0"/>
              <a:pPr/>
              <a:t>20</a:t>
            </a:fld>
            <a:endParaRPr lang="en-US" sz="140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2000250" y="1447800"/>
            <a:ext cx="5110843" cy="914400"/>
            <a:chOff x="2019300" y="1447800"/>
            <a:chExt cx="5110843" cy="914400"/>
          </a:xfrm>
        </p:grpSpPr>
        <p:sp>
          <p:nvSpPr>
            <p:cNvPr id="4100" name="Rectangle 6"/>
            <p:cNvSpPr>
              <a:spLocks noChangeArrowheads="1"/>
            </p:cNvSpPr>
            <p:nvPr/>
          </p:nvSpPr>
          <p:spPr bwMode="auto">
            <a:xfrm>
              <a:off x="2019300" y="1447800"/>
              <a:ext cx="5105400" cy="914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/>
              <a:endParaRPr lang="en-US" sz="2000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2024743" y="1447800"/>
              <a:ext cx="5105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2"/>
                  </a:solidFill>
                </a:rPr>
                <a:t>1. National Measures Landscape/ Buying Value Analysis</a:t>
              </a:r>
              <a:endParaRPr lang="en-US" sz="24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011136" y="2794000"/>
            <a:ext cx="5110843" cy="914400"/>
            <a:chOff x="2030186" y="2819400"/>
            <a:chExt cx="5110843" cy="914400"/>
          </a:xfrm>
        </p:grpSpPr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2030186" y="2819400"/>
              <a:ext cx="5105400" cy="914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/>
              <a:endParaRPr 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035629" y="2819400"/>
              <a:ext cx="5105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2. Measure Selection Processes in Other States</a:t>
              </a:r>
              <a:endParaRPr lang="en-US" sz="24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022022" y="4140200"/>
            <a:ext cx="5110843" cy="914400"/>
            <a:chOff x="2041072" y="3276600"/>
            <a:chExt cx="5110843" cy="914400"/>
          </a:xfrm>
        </p:grpSpPr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2041072" y="3276600"/>
              <a:ext cx="5105400" cy="914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/>
              <a:endParaRPr lang="en-US" sz="2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046515" y="3276600"/>
              <a:ext cx="5105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2"/>
                  </a:solidFill>
                </a:rPr>
                <a:t>3. Key </a:t>
              </a:r>
              <a:r>
                <a:rPr lang="en-US" sz="2400" dirty="0">
                  <a:solidFill>
                    <a:schemeClr val="bg2"/>
                  </a:solidFill>
                </a:rPr>
                <a:t>Policy Decisions in Measure Selection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032908" y="5486400"/>
            <a:ext cx="5110842" cy="914400"/>
            <a:chOff x="2051958" y="5486400"/>
            <a:chExt cx="5110842" cy="914400"/>
          </a:xfrm>
        </p:grpSpPr>
        <p:sp>
          <p:nvSpPr>
            <p:cNvPr id="22" name="Rectangle 6"/>
            <p:cNvSpPr>
              <a:spLocks noChangeArrowheads="1"/>
            </p:cNvSpPr>
            <p:nvPr/>
          </p:nvSpPr>
          <p:spPr bwMode="auto">
            <a:xfrm>
              <a:off x="2051958" y="5486400"/>
              <a:ext cx="5105400" cy="914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/>
              <a:endParaRPr lang="en-US" sz="2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057400" y="5486400"/>
              <a:ext cx="5105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2"/>
                  </a:solidFill>
                </a:rPr>
                <a:t>4. Potential Next Steps for Maine’s Measure Selection Process</a:t>
              </a:r>
              <a:endParaRPr lang="en-US" sz="2400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083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selection in other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077200" cy="4953000"/>
          </a:xfrm>
        </p:spPr>
        <p:txBody>
          <a:bodyPr/>
          <a:lstStyle/>
          <a:p>
            <a:r>
              <a:rPr lang="en-US" dirty="0" smtClean="0"/>
              <a:t>Bailit has supported multiple states and regions through a measure selection process.</a:t>
            </a:r>
          </a:p>
          <a:p>
            <a:endParaRPr lang="en-US" sz="1000" dirty="0" smtClean="0"/>
          </a:p>
          <a:p>
            <a:r>
              <a:rPr lang="en-US" dirty="0" smtClean="0"/>
              <a:t>On the next slides we will draw from four of those experiences:</a:t>
            </a:r>
          </a:p>
          <a:p>
            <a:pPr lvl="1"/>
            <a:r>
              <a:rPr lang="en-US" dirty="0" smtClean="0"/>
              <a:t>Colorado</a:t>
            </a:r>
          </a:p>
          <a:p>
            <a:pPr lvl="1"/>
            <a:r>
              <a:rPr lang="en-US" dirty="0" smtClean="0"/>
              <a:t>Oregon</a:t>
            </a:r>
          </a:p>
          <a:p>
            <a:pPr lvl="1"/>
            <a:r>
              <a:rPr lang="en-US" dirty="0" smtClean="0"/>
              <a:t>Pennsylvania (AF4Q South Central Pennsylvania)</a:t>
            </a:r>
          </a:p>
          <a:p>
            <a:pPr lvl="1"/>
            <a:r>
              <a:rPr lang="en-US" dirty="0" smtClean="0"/>
              <a:t>Vermont</a:t>
            </a:r>
          </a:p>
          <a:p>
            <a:pPr lvl="1"/>
            <a:endParaRPr lang="en-US" sz="1000" dirty="0" smtClean="0"/>
          </a:p>
          <a:p>
            <a:r>
              <a:rPr lang="en-US" dirty="0" smtClean="0"/>
              <a:t>The slides that follow will </a:t>
            </a:r>
            <a:r>
              <a:rPr lang="en-US" dirty="0"/>
              <a:t>provide a brief overview of the different approaches to measure </a:t>
            </a:r>
            <a:r>
              <a:rPr lang="en-US" dirty="0" smtClean="0"/>
              <a:t>selection and discuss how the factors influenced the unique outcomes.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396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</a:t>
            </a:r>
            <a:r>
              <a:rPr lang="en-US" dirty="0" smtClean="0"/>
              <a:t>Example #1</a:t>
            </a:r>
            <a:r>
              <a:rPr lang="en-US" dirty="0"/>
              <a:t>: </a:t>
            </a:r>
            <a:r>
              <a:rPr lang="en-US" dirty="0" smtClean="0"/>
              <a:t>Colorado Medicaid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Status: </a:t>
            </a:r>
            <a:r>
              <a:rPr lang="en-US" dirty="0"/>
              <a:t>Measure set </a:t>
            </a:r>
            <a:r>
              <a:rPr lang="en-US" dirty="0" smtClean="0"/>
              <a:t>in development</a:t>
            </a:r>
          </a:p>
          <a:p>
            <a:endParaRPr lang="en-US" sz="1000" b="1" dirty="0"/>
          </a:p>
          <a:p>
            <a:r>
              <a:rPr lang="en-US" b="1" dirty="0"/>
              <a:t>Purpose: </a:t>
            </a:r>
            <a:r>
              <a:rPr lang="en-US" dirty="0"/>
              <a:t>Key performance indicator measure set for Regional Care Collaborative Organizations (RCCOs) within the Medicaid program</a:t>
            </a:r>
          </a:p>
          <a:p>
            <a:endParaRPr lang="en-US" sz="1000" b="1" dirty="0" smtClean="0"/>
          </a:p>
          <a:p>
            <a:r>
              <a:rPr lang="en-US" b="1" dirty="0" smtClean="0"/>
              <a:t>Type </a:t>
            </a:r>
            <a:r>
              <a:rPr lang="en-US" b="1" dirty="0"/>
              <a:t>of process: </a:t>
            </a:r>
            <a:r>
              <a:rPr lang="en-US" dirty="0"/>
              <a:t>Informal internal </a:t>
            </a:r>
            <a:r>
              <a:rPr lang="en-US" dirty="0" smtClean="0"/>
              <a:t>deliberation, to be followed by external stakeholder vetting</a:t>
            </a:r>
            <a:endParaRPr lang="en-US" dirty="0"/>
          </a:p>
          <a:p>
            <a:endParaRPr lang="en-US" sz="1000" b="1" dirty="0" smtClean="0"/>
          </a:p>
          <a:p>
            <a:r>
              <a:rPr lang="en-US" b="1" dirty="0" smtClean="0"/>
              <a:t>Stakeholders </a:t>
            </a:r>
            <a:r>
              <a:rPr lang="en-US" b="1" dirty="0"/>
              <a:t>involved: </a:t>
            </a:r>
            <a:r>
              <a:rPr lang="en-US" dirty="0"/>
              <a:t>State Medicaid agency </a:t>
            </a:r>
            <a:r>
              <a:rPr lang="en-US" dirty="0" smtClean="0"/>
              <a:t>staff, thus far</a:t>
            </a:r>
            <a:endParaRPr lang="en-US" dirty="0"/>
          </a:p>
          <a:p>
            <a:pPr lvl="1"/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296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</a:t>
            </a:r>
            <a:r>
              <a:rPr lang="en-US" dirty="0" smtClean="0"/>
              <a:t>Example #1</a:t>
            </a:r>
            <a:r>
              <a:rPr lang="en-US" dirty="0"/>
              <a:t>: </a:t>
            </a:r>
            <a:r>
              <a:rPr lang="en-US" dirty="0" smtClean="0"/>
              <a:t>Colorado Medicaid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Key </a:t>
            </a:r>
            <a:r>
              <a:rPr lang="en-US" b="1" dirty="0" smtClean="0"/>
              <a:t>criteria </a:t>
            </a:r>
            <a:r>
              <a:rPr lang="en-US" b="1" dirty="0"/>
              <a:t>for measure selection:</a:t>
            </a:r>
          </a:p>
          <a:p>
            <a:pPr lvl="1"/>
            <a:r>
              <a:rPr lang="en-US" sz="2400" dirty="0"/>
              <a:t>Distribution across target populations and within domains of interest</a:t>
            </a:r>
          </a:p>
          <a:p>
            <a:pPr lvl="1"/>
            <a:r>
              <a:rPr lang="en-US" sz="2400" dirty="0"/>
              <a:t>Alignment with other state programs</a:t>
            </a:r>
          </a:p>
          <a:p>
            <a:pPr lvl="1"/>
            <a:r>
              <a:rPr lang="en-US" sz="2400" dirty="0" smtClean="0"/>
              <a:t>Feasibility</a:t>
            </a:r>
          </a:p>
          <a:p>
            <a:pPr lvl="1"/>
            <a:endParaRPr lang="en-US" sz="1000" dirty="0"/>
          </a:p>
          <a:p>
            <a:r>
              <a:rPr lang="en-US" b="1" dirty="0"/>
              <a:t>Unique interests:</a:t>
            </a:r>
          </a:p>
          <a:p>
            <a:pPr lvl="1"/>
            <a:r>
              <a:rPr lang="en-US" sz="2400" dirty="0"/>
              <a:t>Coordination of care measures</a:t>
            </a:r>
          </a:p>
          <a:p>
            <a:pPr lvl="1"/>
            <a:r>
              <a:rPr lang="en-US" sz="2400" dirty="0"/>
              <a:t>Social determinants of health measures</a:t>
            </a:r>
          </a:p>
          <a:p>
            <a:pPr lvl="1"/>
            <a:r>
              <a:rPr lang="en-US" sz="2400" dirty="0"/>
              <a:t>Inclusion of “creative” non-standardized measures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725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</a:t>
            </a:r>
            <a:r>
              <a:rPr lang="en-US" dirty="0" smtClean="0"/>
              <a:t>Example #2: Oregon Medicaid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7769225" cy="4800600"/>
          </a:xfrm>
        </p:spPr>
        <p:txBody>
          <a:bodyPr/>
          <a:lstStyle/>
          <a:p>
            <a:r>
              <a:rPr lang="en-US" b="1" dirty="0"/>
              <a:t>Status: </a:t>
            </a:r>
            <a:r>
              <a:rPr lang="en-US" dirty="0" smtClean="0"/>
              <a:t>Two largely overlapping measure sets implemented 1-1-13: CMS waiver accountability and CCO incentive pool</a:t>
            </a:r>
          </a:p>
          <a:p>
            <a:endParaRPr lang="en-US" sz="1000" dirty="0"/>
          </a:p>
          <a:p>
            <a:r>
              <a:rPr lang="en-US" b="1" dirty="0"/>
              <a:t>Purpose: </a:t>
            </a:r>
            <a:r>
              <a:rPr lang="en-US" dirty="0"/>
              <a:t>Incentive measure set for Coordinated Care Organizations (CCOs) required by CMS as a part of </a:t>
            </a:r>
            <a:r>
              <a:rPr lang="en-US" dirty="0" smtClean="0"/>
              <a:t>its </a:t>
            </a:r>
            <a:r>
              <a:rPr lang="en-US" dirty="0"/>
              <a:t>Medicaid </a:t>
            </a:r>
            <a:r>
              <a:rPr lang="en-US" dirty="0" smtClean="0"/>
              <a:t>section 1115 waiver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b="1" dirty="0"/>
              <a:t>Type of process: </a:t>
            </a:r>
            <a:r>
              <a:rPr lang="en-US" dirty="0"/>
              <a:t>Formal, state-staffed committee process</a:t>
            </a:r>
            <a:endParaRPr lang="en-US" b="1" dirty="0"/>
          </a:p>
          <a:p>
            <a:endParaRPr lang="en-US" sz="1000" b="1" dirty="0" smtClean="0"/>
          </a:p>
          <a:p>
            <a:r>
              <a:rPr lang="en-US" b="1" dirty="0" smtClean="0"/>
              <a:t>Stakeholders </a:t>
            </a:r>
            <a:r>
              <a:rPr lang="en-US" b="1" dirty="0"/>
              <a:t>involved: </a:t>
            </a:r>
            <a:r>
              <a:rPr lang="en-US" dirty="0" smtClean="0"/>
              <a:t>Legislatively-mandated </a:t>
            </a:r>
            <a:r>
              <a:rPr lang="en-US" dirty="0"/>
              <a:t>physician advisory </a:t>
            </a:r>
            <a:r>
              <a:rPr lang="en-US" dirty="0" smtClean="0"/>
              <a:t>committee.  CCO representatives and health services researchers.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254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</a:t>
            </a:r>
            <a:r>
              <a:rPr lang="en-US" dirty="0" smtClean="0"/>
              <a:t>Example #2</a:t>
            </a:r>
            <a:r>
              <a:rPr lang="en-US" dirty="0"/>
              <a:t>: Oregon Medicaid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7769225" cy="4419600"/>
          </a:xfrm>
        </p:spPr>
        <p:txBody>
          <a:bodyPr/>
          <a:lstStyle/>
          <a:p>
            <a:r>
              <a:rPr lang="en-US" b="1" dirty="0"/>
              <a:t>Key </a:t>
            </a:r>
            <a:r>
              <a:rPr lang="en-US" b="1" dirty="0" smtClean="0"/>
              <a:t>criteria </a:t>
            </a:r>
            <a:r>
              <a:rPr lang="en-US" b="1" dirty="0"/>
              <a:t>for measure selection:</a:t>
            </a:r>
          </a:p>
          <a:p>
            <a:pPr lvl="1"/>
            <a:r>
              <a:rPr lang="en-US" sz="2400" dirty="0"/>
              <a:t>Representative of the array of services provided and beneficiaries served by the CCOs</a:t>
            </a:r>
          </a:p>
          <a:p>
            <a:pPr lvl="1"/>
            <a:r>
              <a:rPr lang="en-US" sz="2400" dirty="0"/>
              <a:t>Measures must be valid and reliable </a:t>
            </a:r>
          </a:p>
          <a:p>
            <a:pPr lvl="1"/>
            <a:r>
              <a:rPr lang="en-US" sz="2400" dirty="0"/>
              <a:t>Reliance on national measure sets whenever </a:t>
            </a:r>
            <a:r>
              <a:rPr lang="en-US" sz="2400" dirty="0" smtClean="0"/>
              <a:t>possible</a:t>
            </a:r>
          </a:p>
          <a:p>
            <a:pPr lvl="1"/>
            <a:endParaRPr lang="en-US" sz="1000" b="1" dirty="0"/>
          </a:p>
          <a:p>
            <a:r>
              <a:rPr lang="en-US" b="1" dirty="0"/>
              <a:t>Unique interests:</a:t>
            </a:r>
          </a:p>
          <a:p>
            <a:pPr lvl="1"/>
            <a:r>
              <a:rPr lang="en-US" sz="2400" dirty="0"/>
              <a:t>“Transformative” </a:t>
            </a:r>
            <a:r>
              <a:rPr lang="en-US" sz="2400" dirty="0" smtClean="0"/>
              <a:t>potential</a:t>
            </a:r>
          </a:p>
          <a:p>
            <a:pPr lvl="1"/>
            <a:r>
              <a:rPr lang="en-US" sz="2400" dirty="0" smtClean="0"/>
              <a:t>State-specific </a:t>
            </a:r>
            <a:r>
              <a:rPr lang="en-US" sz="2400" dirty="0"/>
              <a:t>opportunities for improvement relative to national benchmarks</a:t>
            </a:r>
          </a:p>
          <a:p>
            <a:pPr lvl="1"/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790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</a:t>
            </a:r>
            <a:r>
              <a:rPr lang="en-US" dirty="0" smtClean="0"/>
              <a:t>Example #3</a:t>
            </a:r>
            <a:r>
              <a:rPr lang="en-US" dirty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AF4Q South </a:t>
            </a:r>
            <a:r>
              <a:rPr lang="en-US" dirty="0"/>
              <a:t>Central Pennsylvania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Status: </a:t>
            </a:r>
            <a:r>
              <a:rPr lang="en-US" dirty="0"/>
              <a:t>C</a:t>
            </a:r>
            <a:r>
              <a:rPr lang="en-US" dirty="0" smtClean="0"/>
              <a:t>ompleted </a:t>
            </a:r>
            <a:r>
              <a:rPr lang="en-US" dirty="0"/>
              <a:t>but </a:t>
            </a:r>
            <a:r>
              <a:rPr lang="en-US" dirty="0" smtClean="0"/>
              <a:t>not implemented</a:t>
            </a:r>
          </a:p>
          <a:p>
            <a:endParaRPr lang="en-US" sz="1000" dirty="0"/>
          </a:p>
          <a:p>
            <a:r>
              <a:rPr lang="en-US" b="1" dirty="0"/>
              <a:t>Purpose</a:t>
            </a:r>
            <a:r>
              <a:rPr lang="en-US" b="1" dirty="0" smtClean="0"/>
              <a:t>: </a:t>
            </a:r>
            <a:r>
              <a:rPr lang="en-US" dirty="0" smtClean="0"/>
              <a:t>Multi-payer aligned </a:t>
            </a:r>
            <a:r>
              <a:rPr lang="en-US" dirty="0"/>
              <a:t>commercial measure set for PCMHs in the region</a:t>
            </a:r>
          </a:p>
          <a:p>
            <a:endParaRPr lang="en-US" sz="1000" b="1" dirty="0" smtClean="0"/>
          </a:p>
          <a:p>
            <a:r>
              <a:rPr lang="en-US" b="1" dirty="0" smtClean="0"/>
              <a:t>Type </a:t>
            </a:r>
            <a:r>
              <a:rPr lang="en-US" b="1" dirty="0"/>
              <a:t>of process: </a:t>
            </a:r>
            <a:r>
              <a:rPr lang="en-US" dirty="0"/>
              <a:t>Formal committee process managed by AF4Q staff and key stakeholders</a:t>
            </a:r>
            <a:endParaRPr lang="en-US" b="1" dirty="0"/>
          </a:p>
          <a:p>
            <a:endParaRPr lang="en-US" sz="1000" b="1" dirty="0" smtClean="0"/>
          </a:p>
          <a:p>
            <a:r>
              <a:rPr lang="en-US" b="1" dirty="0" smtClean="0"/>
              <a:t>Stakeholders </a:t>
            </a:r>
            <a:r>
              <a:rPr lang="en-US" b="1" dirty="0"/>
              <a:t>involved: </a:t>
            </a:r>
            <a:r>
              <a:rPr lang="en-US" dirty="0" smtClean="0"/>
              <a:t>One leading payer and one leading hospital system, with intermittent </a:t>
            </a:r>
            <a:r>
              <a:rPr lang="en-US" dirty="0"/>
              <a:t>involvement of </a:t>
            </a:r>
            <a:r>
              <a:rPr lang="en-US" dirty="0" smtClean="0"/>
              <a:t>other local </a:t>
            </a:r>
            <a:r>
              <a:rPr lang="en-US" dirty="0"/>
              <a:t>health plans, hospital systems and employers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240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Example #3: </a:t>
            </a:r>
            <a:br>
              <a:rPr lang="en-US" dirty="0"/>
            </a:br>
            <a:r>
              <a:rPr lang="en-US" dirty="0"/>
              <a:t>AF4Q South Central Pennsylvania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Key </a:t>
            </a:r>
            <a:r>
              <a:rPr lang="en-US" b="1" dirty="0" smtClean="0"/>
              <a:t>criteria </a:t>
            </a:r>
            <a:r>
              <a:rPr lang="en-US" b="1" dirty="0"/>
              <a:t>for measure selection:</a:t>
            </a:r>
          </a:p>
          <a:p>
            <a:pPr lvl="1"/>
            <a:r>
              <a:rPr lang="en-US" sz="2400" dirty="0"/>
              <a:t>Distribution across domains of interest</a:t>
            </a:r>
          </a:p>
          <a:p>
            <a:pPr lvl="1"/>
            <a:r>
              <a:rPr lang="en-US" sz="2400" dirty="0"/>
              <a:t>Alignment with federal measure sets</a:t>
            </a:r>
          </a:p>
          <a:p>
            <a:pPr lvl="1"/>
            <a:r>
              <a:rPr lang="en-US" sz="2400" dirty="0" smtClean="0"/>
              <a:t>Feasibility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b="1" dirty="0"/>
              <a:t>Unique interests:</a:t>
            </a:r>
          </a:p>
          <a:p>
            <a:pPr lvl="1"/>
            <a:r>
              <a:rPr lang="en-US" sz="2400" dirty="0"/>
              <a:t>Alignment with </a:t>
            </a:r>
            <a:r>
              <a:rPr lang="en-US" sz="2400" dirty="0" smtClean="0"/>
              <a:t>pre-existing stakeholder-developed </a:t>
            </a:r>
            <a:r>
              <a:rPr lang="en-US" sz="2400" dirty="0"/>
              <a:t>measure sets</a:t>
            </a:r>
          </a:p>
          <a:p>
            <a:pPr lvl="1"/>
            <a:r>
              <a:rPr lang="en-US" sz="2400" dirty="0"/>
              <a:t>Relevance for </a:t>
            </a:r>
            <a:r>
              <a:rPr lang="en-US" sz="2400" dirty="0" smtClean="0"/>
              <a:t>patient-centered </a:t>
            </a:r>
            <a:r>
              <a:rPr lang="en-US" sz="2400" dirty="0"/>
              <a:t>medical homes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381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686800" cy="1143000"/>
          </a:xfrm>
        </p:spPr>
        <p:txBody>
          <a:bodyPr/>
          <a:lstStyle/>
          <a:p>
            <a:r>
              <a:rPr lang="en-US" dirty="0"/>
              <a:t>Case E</a:t>
            </a:r>
            <a:r>
              <a:rPr lang="en-US" dirty="0" smtClean="0"/>
              <a:t>xample #4</a:t>
            </a:r>
            <a:r>
              <a:rPr lang="en-US" dirty="0"/>
              <a:t>: </a:t>
            </a:r>
            <a:r>
              <a:rPr lang="en-US" dirty="0" smtClean="0"/>
              <a:t>Vermont multi-payer ACO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7769225" cy="4267200"/>
          </a:xfrm>
        </p:spPr>
        <p:txBody>
          <a:bodyPr/>
          <a:lstStyle/>
          <a:p>
            <a:r>
              <a:rPr lang="en-US" b="1" dirty="0"/>
              <a:t>Status of Project: </a:t>
            </a:r>
            <a:r>
              <a:rPr lang="en-US" dirty="0" smtClean="0"/>
              <a:t>Completed and slated </a:t>
            </a:r>
            <a:r>
              <a:rPr lang="en-US" dirty="0"/>
              <a:t>to be implemented </a:t>
            </a:r>
            <a:r>
              <a:rPr lang="en-US" dirty="0" smtClean="0"/>
              <a:t>1-1-14</a:t>
            </a:r>
          </a:p>
          <a:p>
            <a:endParaRPr lang="en-US" sz="1000" dirty="0"/>
          </a:p>
          <a:p>
            <a:r>
              <a:rPr lang="en-US" b="1" dirty="0"/>
              <a:t>Purpose: </a:t>
            </a:r>
            <a:r>
              <a:rPr lang="en-US" dirty="0"/>
              <a:t>Measure set for </a:t>
            </a:r>
            <a:r>
              <a:rPr lang="en-US" dirty="0" smtClean="0"/>
              <a:t>coordinated Medicaid </a:t>
            </a:r>
            <a:r>
              <a:rPr lang="en-US" dirty="0"/>
              <a:t>and </a:t>
            </a:r>
            <a:r>
              <a:rPr lang="en-US" dirty="0" smtClean="0"/>
              <a:t>commercial insurer ACO </a:t>
            </a:r>
            <a:r>
              <a:rPr lang="en-US" dirty="0"/>
              <a:t>pilot program </a:t>
            </a:r>
          </a:p>
          <a:p>
            <a:endParaRPr lang="en-US" sz="1000" b="1" dirty="0" smtClean="0"/>
          </a:p>
          <a:p>
            <a:r>
              <a:rPr lang="en-US" b="1" dirty="0" smtClean="0"/>
              <a:t>Type </a:t>
            </a:r>
            <a:r>
              <a:rPr lang="en-US" b="1" dirty="0"/>
              <a:t>of process: </a:t>
            </a:r>
            <a:r>
              <a:rPr lang="en-US" dirty="0"/>
              <a:t>Formal, state-staffed committee process</a:t>
            </a:r>
            <a:endParaRPr lang="en-US" b="1" dirty="0"/>
          </a:p>
          <a:p>
            <a:endParaRPr lang="en-US" sz="1000" b="1" dirty="0" smtClean="0"/>
          </a:p>
          <a:p>
            <a:r>
              <a:rPr lang="en-US" b="1" dirty="0" smtClean="0"/>
              <a:t>Stakeholders </a:t>
            </a:r>
            <a:r>
              <a:rPr lang="en-US" b="1" dirty="0"/>
              <a:t>involved: </a:t>
            </a:r>
            <a:r>
              <a:rPr lang="en-US" dirty="0"/>
              <a:t>Potential ACOs, payers (commercial and Medicaid), </a:t>
            </a:r>
            <a:r>
              <a:rPr lang="en-US" dirty="0" smtClean="0"/>
              <a:t>consumer advocates, provider associations, quality improvement organization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5762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763000" cy="1143000"/>
          </a:xfrm>
        </p:spPr>
        <p:txBody>
          <a:bodyPr/>
          <a:lstStyle/>
          <a:p>
            <a:r>
              <a:rPr lang="en-US" dirty="0"/>
              <a:t>Case Example #4: Vermont multi-payer ACO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001000" cy="4724400"/>
          </a:xfrm>
        </p:spPr>
        <p:txBody>
          <a:bodyPr/>
          <a:lstStyle/>
          <a:p>
            <a:r>
              <a:rPr lang="en-US" b="1" dirty="0"/>
              <a:t>Key criteria for measure selection:</a:t>
            </a:r>
          </a:p>
          <a:p>
            <a:pPr lvl="1"/>
            <a:r>
              <a:rPr lang="en-US" sz="2400" dirty="0"/>
              <a:t>Representative of the array of services provided and beneficiaries </a:t>
            </a:r>
            <a:endParaRPr lang="en-US" sz="2400" b="1" dirty="0"/>
          </a:p>
          <a:p>
            <a:pPr lvl="1"/>
            <a:r>
              <a:rPr lang="en-US" sz="2400" dirty="0"/>
              <a:t>NQF-endorsed measures that have relevant benchmarks whenever possible</a:t>
            </a:r>
          </a:p>
          <a:p>
            <a:pPr lvl="1"/>
            <a:endParaRPr lang="en-US" sz="1000" dirty="0"/>
          </a:p>
          <a:p>
            <a:r>
              <a:rPr lang="en-US" b="1" dirty="0"/>
              <a:t>Unique interests:</a:t>
            </a:r>
          </a:p>
          <a:p>
            <a:pPr lvl="1"/>
            <a:r>
              <a:rPr lang="en-US" sz="2400" dirty="0"/>
              <a:t>Alignment with Medicare Shared Savings </a:t>
            </a:r>
            <a:r>
              <a:rPr lang="en-US" sz="2400" dirty="0" smtClean="0"/>
              <a:t>Program</a:t>
            </a:r>
          </a:p>
          <a:p>
            <a:pPr lvl="1"/>
            <a:r>
              <a:rPr lang="en-US" sz="2400" dirty="0" smtClean="0"/>
              <a:t>Alignment </a:t>
            </a:r>
            <a:r>
              <a:rPr lang="en-US" sz="2400" dirty="0"/>
              <a:t>with HEDIS</a:t>
            </a:r>
          </a:p>
          <a:p>
            <a:pPr lvl="1"/>
            <a:r>
              <a:rPr lang="en-US" sz="2400" dirty="0" smtClean="0"/>
              <a:t>State-specific </a:t>
            </a:r>
            <a:r>
              <a:rPr lang="en-US" sz="2400" dirty="0"/>
              <a:t>opportunities for improvement relative to national </a:t>
            </a:r>
            <a:r>
              <a:rPr lang="en-US" sz="2400" dirty="0" smtClean="0"/>
              <a:t>benchmarks</a:t>
            </a:r>
          </a:p>
          <a:p>
            <a:pPr lvl="1"/>
            <a:r>
              <a:rPr lang="en-US" sz="2400" dirty="0" smtClean="0"/>
              <a:t>Use of systems measures, utilization measures and pending measures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598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Buying Value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Buying </a:t>
            </a:r>
            <a:r>
              <a:rPr lang="en-US" dirty="0" smtClean="0"/>
              <a:t>Value…</a:t>
            </a:r>
          </a:p>
          <a:p>
            <a:pPr lvl="1"/>
            <a:r>
              <a:rPr lang="en-US" sz="2400" dirty="0" smtClean="0"/>
              <a:t>is </a:t>
            </a:r>
            <a:r>
              <a:rPr lang="en-US" sz="2400" dirty="0"/>
              <a:t>a private purchaser-led project to accelerate adoption of value purchasing in the private </a:t>
            </a:r>
            <a:r>
              <a:rPr lang="en-US" sz="2400" dirty="0" smtClean="0"/>
              <a:t>sector;    </a:t>
            </a:r>
            <a:endParaRPr lang="en-US" sz="2400" dirty="0"/>
          </a:p>
          <a:p>
            <a:pPr lvl="1"/>
            <a:r>
              <a:rPr lang="en-US" sz="2400" dirty="0" smtClean="0"/>
              <a:t>believe that selection </a:t>
            </a:r>
            <a:r>
              <a:rPr lang="en-US" sz="2400" dirty="0"/>
              <a:t>of appropriate performance measures is fundamental to the success of a value-based payment </a:t>
            </a:r>
            <a:r>
              <a:rPr lang="en-US" sz="2400" dirty="0" smtClean="0"/>
              <a:t>system, and</a:t>
            </a:r>
          </a:p>
          <a:p>
            <a:pPr lvl="1"/>
            <a:r>
              <a:rPr lang="en-US" sz="2400" dirty="0" smtClean="0"/>
              <a:t>convened a payer and purchaser group  </a:t>
            </a:r>
            <a:r>
              <a:rPr lang="en-US" sz="2400" dirty="0"/>
              <a:t>to promote measure alignment among private and public purchasers, health plans, providers, and state and federal </a:t>
            </a:r>
            <a:r>
              <a:rPr lang="en-US" sz="2400" dirty="0" smtClean="0"/>
              <a:t>officials.</a:t>
            </a:r>
            <a:endParaRPr lang="en-US" sz="2400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2896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Agenda:</a:t>
            </a:r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87DF93A4-C68F-4B88-A62C-67E2BA4A257A}" type="slidenum">
              <a:rPr lang="en-US" sz="1400" smtClean="0"/>
              <a:pPr/>
              <a:t>30</a:t>
            </a:fld>
            <a:endParaRPr lang="en-US" sz="140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2000250" y="1447800"/>
            <a:ext cx="5110843" cy="914400"/>
            <a:chOff x="2019300" y="1447800"/>
            <a:chExt cx="5110843" cy="914400"/>
          </a:xfrm>
        </p:grpSpPr>
        <p:sp>
          <p:nvSpPr>
            <p:cNvPr id="4100" name="Rectangle 6"/>
            <p:cNvSpPr>
              <a:spLocks noChangeArrowheads="1"/>
            </p:cNvSpPr>
            <p:nvPr/>
          </p:nvSpPr>
          <p:spPr bwMode="auto">
            <a:xfrm>
              <a:off x="2019300" y="1447800"/>
              <a:ext cx="5105400" cy="914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/>
              <a:endParaRPr lang="en-US" sz="2000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2024743" y="1447800"/>
              <a:ext cx="5105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2"/>
                  </a:solidFill>
                </a:rPr>
                <a:t>1. National Measures Landscape/ Buying Value Analysis</a:t>
              </a:r>
              <a:endParaRPr lang="en-US" sz="24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011136" y="2794000"/>
            <a:ext cx="5110843" cy="914400"/>
            <a:chOff x="2030186" y="2819400"/>
            <a:chExt cx="5110843" cy="914400"/>
          </a:xfrm>
        </p:grpSpPr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2030186" y="2819400"/>
              <a:ext cx="5105400" cy="914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/>
              <a:endParaRPr 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035629" y="2819400"/>
              <a:ext cx="5105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2"/>
                  </a:solidFill>
                </a:rPr>
                <a:t>2. Measure Selection Processes in Other States</a:t>
              </a:r>
              <a:endParaRPr lang="en-US" sz="24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022022" y="4140200"/>
            <a:ext cx="5110843" cy="914400"/>
            <a:chOff x="2041072" y="3276600"/>
            <a:chExt cx="5110843" cy="914400"/>
          </a:xfrm>
        </p:grpSpPr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2041072" y="3276600"/>
              <a:ext cx="5105400" cy="914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/>
              <a:endParaRPr lang="en-US" sz="2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046515" y="3276600"/>
              <a:ext cx="5105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3. Key </a:t>
              </a:r>
              <a:r>
                <a:rPr lang="en-US" sz="2400" dirty="0"/>
                <a:t>Policy Decisions in Measure Selection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032908" y="5486400"/>
            <a:ext cx="5110842" cy="914400"/>
            <a:chOff x="2051958" y="5486400"/>
            <a:chExt cx="5110842" cy="914400"/>
          </a:xfrm>
        </p:grpSpPr>
        <p:sp>
          <p:nvSpPr>
            <p:cNvPr id="22" name="Rectangle 6"/>
            <p:cNvSpPr>
              <a:spLocks noChangeArrowheads="1"/>
            </p:cNvSpPr>
            <p:nvPr/>
          </p:nvSpPr>
          <p:spPr bwMode="auto">
            <a:xfrm>
              <a:off x="2051958" y="5486400"/>
              <a:ext cx="5105400" cy="914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/>
              <a:endParaRPr lang="en-US" sz="2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057400" y="5486400"/>
              <a:ext cx="5105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2"/>
                  </a:solidFill>
                </a:rPr>
                <a:t>4. Potential Next Steps for Maine’s Measure Selection Process</a:t>
              </a:r>
              <a:endParaRPr lang="en-US" sz="2400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377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915400" cy="1143000"/>
          </a:xfrm>
        </p:spPr>
        <p:txBody>
          <a:bodyPr/>
          <a:lstStyle/>
          <a:p>
            <a:r>
              <a:rPr lang="en-US" dirty="0" smtClean="0"/>
              <a:t>Six Key Policy Decisions in Measure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7769225" cy="4038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Intended use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Standardized vs. transformative/creative measures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Data source: clinical data vs. claims vs. survey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Operationalizing clinical </a:t>
            </a:r>
            <a:r>
              <a:rPr lang="en-US" dirty="0"/>
              <a:t>data </a:t>
            </a:r>
            <a:r>
              <a:rPr lang="en-US" dirty="0" smtClean="0"/>
              <a:t>measures: </a:t>
            </a:r>
            <a:r>
              <a:rPr lang="en-US" dirty="0"/>
              <a:t>electronic capture vs. sampling methodology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Areas of importance vs. opportunities for improvement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Alignment with other programs vs. program-specific measures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034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Intended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7769225" cy="4343400"/>
          </a:xfrm>
        </p:spPr>
        <p:txBody>
          <a:bodyPr/>
          <a:lstStyle/>
          <a:p>
            <a:r>
              <a:rPr lang="en-US" dirty="0" smtClean="0"/>
              <a:t>Measures can be used for multiple purposes.  The first question to ask when forming a measure set is “measurement to what end”?</a:t>
            </a:r>
          </a:p>
          <a:p>
            <a:r>
              <a:rPr lang="en-US" dirty="0" smtClean="0"/>
              <a:t>Measures may be may be more appropriate for some uses and not others at a particular point in time.</a:t>
            </a:r>
          </a:p>
          <a:p>
            <a:r>
              <a:rPr lang="en-US" dirty="0" smtClean="0"/>
              <a:t>Some potential measure uses:</a:t>
            </a:r>
          </a:p>
          <a:p>
            <a:pPr lvl="1"/>
            <a:r>
              <a:rPr lang="en-US" dirty="0" smtClean="0"/>
              <a:t>Assessing performance relative to goals and expectations</a:t>
            </a:r>
          </a:p>
          <a:p>
            <a:pPr lvl="1"/>
            <a:r>
              <a:rPr lang="en-US" dirty="0" smtClean="0"/>
              <a:t>Qualifying and/or modifying payment</a:t>
            </a:r>
          </a:p>
          <a:p>
            <a:pPr lvl="1"/>
            <a:r>
              <a:rPr lang="en-US" dirty="0" smtClean="0"/>
              <a:t>Observing states and trends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289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Standardized </a:t>
            </a:r>
            <a:r>
              <a:rPr lang="en-US" dirty="0"/>
              <a:t>vs. </a:t>
            </a:r>
            <a:r>
              <a:rPr lang="en-US" dirty="0" smtClean="0"/>
              <a:t>“innovative” measures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811296"/>
              </p:ext>
            </p:extLst>
          </p:nvPr>
        </p:nvGraphicFramePr>
        <p:xfrm>
          <a:off x="228600" y="1066800"/>
          <a:ext cx="8763000" cy="5791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3886200"/>
                <a:gridCol w="3505200"/>
              </a:tblGrid>
              <a:tr h="3965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44450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Standard measures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Measure already vetted for validity and reliability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Enables comparisons with other programs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Potentially</a:t>
                      </a:r>
                      <a:r>
                        <a:rPr lang="en-US" baseline="0" dirty="0" smtClean="0"/>
                        <a:t> o</a:t>
                      </a:r>
                      <a:r>
                        <a:rPr lang="en-US" dirty="0" smtClean="0"/>
                        <a:t>ffers</a:t>
                      </a:r>
                      <a:r>
                        <a:rPr lang="en-US" baseline="0" dirty="0" smtClean="0"/>
                        <a:t> national and/or regional benchmark information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Often facilitates implementation due to clearly defined specifications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Facilitates alignment with other measure programs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May not offer an assessment</a:t>
                      </a:r>
                      <a:r>
                        <a:rPr lang="en-US" baseline="0" dirty="0" smtClean="0"/>
                        <a:t> of a specific performance attribute of interest</a:t>
                      </a:r>
                      <a:endParaRPr lang="en-US" dirty="0" smtClean="0"/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68446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Innovative</a:t>
                      </a:r>
                      <a:r>
                        <a:rPr lang="en-US" b="1" baseline="0" dirty="0" smtClean="0"/>
                        <a:t> measures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Enables programs to</a:t>
                      </a:r>
                      <a:r>
                        <a:rPr lang="en-US" baseline="0" dirty="0" smtClean="0"/>
                        <a:t> customize measures to suit their specific needs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Offers</a:t>
                      </a:r>
                      <a:r>
                        <a:rPr lang="en-US" baseline="0" dirty="0" smtClean="0"/>
                        <a:t> a measurement solution for areas in which there is a dearth of standard measures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Can be used to develop future standardized measures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Measures may not be valid or reliable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Do</a:t>
                      </a:r>
                      <a:r>
                        <a:rPr lang="en-US" baseline="0" dirty="0" smtClean="0"/>
                        <a:t> not support comparisons with other programs, benchmarking or alignment across programs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May be challenging to implement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8663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Data </a:t>
            </a:r>
            <a:r>
              <a:rPr lang="en-US" dirty="0"/>
              <a:t>source: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clinical </a:t>
            </a:r>
            <a:r>
              <a:rPr lang="en-US" dirty="0"/>
              <a:t>data vs. claims vs. </a:t>
            </a:r>
            <a:r>
              <a:rPr lang="en-US" dirty="0" smtClean="0"/>
              <a:t>patient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458200" cy="4343400"/>
          </a:xfrm>
        </p:spPr>
        <p:txBody>
          <a:bodyPr/>
          <a:lstStyle/>
          <a:p>
            <a:r>
              <a:rPr lang="en-US" dirty="0" smtClean="0"/>
              <a:t>The source of measures often depends on program capacity, electronic infrastructure and resources.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140561"/>
              </p:ext>
            </p:extLst>
          </p:nvPr>
        </p:nvGraphicFramePr>
        <p:xfrm>
          <a:off x="228600" y="1905000"/>
          <a:ext cx="8686800" cy="4176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916680"/>
                <a:gridCol w="3474720"/>
              </a:tblGrid>
              <a:tr h="3604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106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Clinical data-based</a:t>
                      </a:r>
                      <a:r>
                        <a:rPr lang="en-US" b="1" baseline="0" dirty="0" smtClean="0"/>
                        <a:t> measures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Provides</a:t>
                      </a:r>
                      <a:r>
                        <a:rPr lang="en-US" baseline="0" dirty="0" smtClean="0"/>
                        <a:t> opportunity to assess clinical processes and outcomes not found in claims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Requires either</a:t>
                      </a:r>
                      <a:r>
                        <a:rPr lang="en-US" baseline="0" dirty="0" smtClean="0"/>
                        <a:t> sophisticated electronic reporting system or resource-intensive chart review</a:t>
                      </a:r>
                      <a:endParaRPr lang="en-US" dirty="0"/>
                    </a:p>
                  </a:txBody>
                  <a:tcPr/>
                </a:tc>
              </a:tr>
              <a:tr h="107166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Claims-based</a:t>
                      </a:r>
                      <a:r>
                        <a:rPr lang="en-US" b="1" baseline="0" dirty="0" smtClean="0"/>
                        <a:t> measures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Relatively easy to implement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Baseline data easier to generate than for clinical data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Generally limited to process</a:t>
                      </a:r>
                      <a:r>
                        <a:rPr lang="en-US" baseline="0" dirty="0" smtClean="0"/>
                        <a:t> measures and some outcome measures</a:t>
                      </a:r>
                      <a:endParaRPr lang="en-US" dirty="0"/>
                    </a:p>
                  </a:txBody>
                  <a:tcPr/>
                </a:tc>
              </a:tr>
              <a:tr h="131132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Survey</a:t>
                      </a:r>
                      <a:r>
                        <a:rPr lang="en-US" b="1" baseline="0" dirty="0" smtClean="0"/>
                        <a:t> measures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Only mechanism for assessing</a:t>
                      </a:r>
                      <a:r>
                        <a:rPr lang="en-US" baseline="0" dirty="0" smtClean="0"/>
                        <a:t> patient experience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Resource-intensive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Can be burdensome to patients if other surveys are commonly administered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46200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763000" cy="1143000"/>
          </a:xfrm>
        </p:spPr>
        <p:txBody>
          <a:bodyPr/>
          <a:lstStyle/>
          <a:p>
            <a:r>
              <a:rPr lang="en-US" dirty="0" smtClean="0"/>
              <a:t>4. Operationalizing </a:t>
            </a:r>
            <a:r>
              <a:rPr lang="en-US" dirty="0"/>
              <a:t>clinical data </a:t>
            </a:r>
            <a:r>
              <a:rPr lang="en-US" dirty="0" smtClean="0"/>
              <a:t>measures: </a:t>
            </a:r>
            <a:r>
              <a:rPr lang="en-US" dirty="0"/>
              <a:t>electronic capture vs. sampling methodology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029847"/>
              </p:ext>
            </p:extLst>
          </p:nvPr>
        </p:nvGraphicFramePr>
        <p:xfrm>
          <a:off x="228600" y="1097280"/>
          <a:ext cx="86868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3459480"/>
                <a:gridCol w="3474720"/>
              </a:tblGrid>
              <a:tr h="213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9352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Electronic</a:t>
                      </a:r>
                      <a:r>
                        <a:rPr lang="en-US" b="1" baseline="0" dirty="0" smtClean="0"/>
                        <a:t> capture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i="1" dirty="0" smtClean="0"/>
                        <a:t>Once infrastructure</a:t>
                      </a:r>
                      <a:r>
                        <a:rPr lang="en-US" i="1" baseline="0" dirty="0" smtClean="0"/>
                        <a:t> is in place</a:t>
                      </a:r>
                      <a:r>
                        <a:rPr lang="en-US" baseline="0" dirty="0" smtClean="0"/>
                        <a:t>, can potentially generate a low administrative burden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Requires implementation</a:t>
                      </a:r>
                      <a:r>
                        <a:rPr lang="en-US" baseline="0" dirty="0" smtClean="0"/>
                        <a:t> of a sophisticated electronic reporting system – especially for ACOs with many independent providers using different EHRs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Requires substantial upfront investment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</a:tr>
              <a:tr h="141732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Sampling methodology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Relatively straight-forward to implement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Most HEDIS measures have established protocols for chart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Resource-intensive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Administratively burdensome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Cost is recurring and does not diminish over time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6342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Areas of importance </a:t>
            </a:r>
            <a:r>
              <a:rPr lang="en-US" dirty="0"/>
              <a:t>vs. opportunities for </a:t>
            </a:r>
            <a:r>
              <a:rPr lang="en-US" dirty="0" smtClean="0"/>
              <a:t>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077200" cy="1143000"/>
          </a:xfrm>
        </p:spPr>
        <p:txBody>
          <a:bodyPr/>
          <a:lstStyle/>
          <a:p>
            <a:r>
              <a:rPr lang="en-US" dirty="0" smtClean="0"/>
              <a:t>Should the program focus on measures for areas of importance regardless of baseline performance or focus on known opportunities for improvement?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420129"/>
              </p:ext>
            </p:extLst>
          </p:nvPr>
        </p:nvGraphicFramePr>
        <p:xfrm>
          <a:off x="228600" y="2133601"/>
          <a:ext cx="8686800" cy="4041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3352800"/>
                <a:gridCol w="3581400"/>
              </a:tblGrid>
              <a:tr h="3626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75292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Areas of importance</a:t>
                      </a:r>
                      <a:r>
                        <a:rPr lang="en-US" b="1" baseline="0" dirty="0" smtClean="0"/>
                        <a:t> (conditions, procedures etc.)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Assesses what matters most to patient health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Can</a:t>
                      </a:r>
                      <a:r>
                        <a:rPr lang="en-US" baseline="0" dirty="0" smtClean="0"/>
                        <a:t> facilitate alignment with other measure programs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If</a:t>
                      </a:r>
                      <a:r>
                        <a:rPr lang="en-US" baseline="0" dirty="0" smtClean="0"/>
                        <a:t> performance is strong, and there aren’t opportunities for improvement, measurement results won’t have operational application.</a:t>
                      </a:r>
                      <a:endParaRPr lang="en-US" dirty="0"/>
                    </a:p>
                  </a:txBody>
                  <a:tcPr/>
                </a:tc>
              </a:tr>
              <a:tr h="192300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Opportunities for improvement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Focus important incentive dollars where they can have an impact on quality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May lead the program to focus on niche populations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May create misalignment</a:t>
                      </a:r>
                      <a:r>
                        <a:rPr lang="en-US" baseline="0" dirty="0" smtClean="0"/>
                        <a:t> with other programs</a:t>
                      </a:r>
                      <a:endParaRPr lang="en-US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Requires baseline and benchmark information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6942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Alignment </a:t>
            </a:r>
            <a:r>
              <a:rPr lang="en-US" dirty="0"/>
              <a:t>with other programs vs. program-specific measures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37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201342"/>
              </p:ext>
            </p:extLst>
          </p:nvPr>
        </p:nvGraphicFramePr>
        <p:xfrm>
          <a:off x="228600" y="1066800"/>
          <a:ext cx="8763000" cy="5127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3886200"/>
                <a:gridCol w="3505200"/>
              </a:tblGrid>
              <a:tr h="3965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44450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Aligned measures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Facilitates system reform by focusing providers on specific quality goals through consistent market signals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Enables comparisons with other programs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Potentially</a:t>
                      </a:r>
                      <a:r>
                        <a:rPr lang="en-US" baseline="0" dirty="0" smtClean="0"/>
                        <a:t> o</a:t>
                      </a:r>
                      <a:r>
                        <a:rPr lang="en-US" dirty="0" smtClean="0"/>
                        <a:t>ffers</a:t>
                      </a:r>
                      <a:r>
                        <a:rPr lang="en-US" baseline="0" dirty="0" smtClean="0"/>
                        <a:t> national and/or regional benchmark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May not address t</a:t>
                      </a:r>
                      <a:r>
                        <a:rPr lang="en-US" baseline="0" dirty="0" smtClean="0"/>
                        <a:t>he priority goals of the program</a:t>
                      </a: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May not offer the precise measurement tool desired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8446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Program-focused </a:t>
                      </a:r>
                      <a:r>
                        <a:rPr lang="en-US" b="1" baseline="0" dirty="0" smtClean="0"/>
                        <a:t>measures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Enables programs to encourage providers to focus on areas that</a:t>
                      </a:r>
                      <a:r>
                        <a:rPr lang="en-US" baseline="0" dirty="0" smtClean="0"/>
                        <a:t> would otherwise be forgotten</a:t>
                      </a:r>
                      <a:endParaRPr lang="en-US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Enables programs to</a:t>
                      </a:r>
                      <a:r>
                        <a:rPr lang="en-US" baseline="0" dirty="0" smtClean="0"/>
                        <a:t> select measures to address their specific priorities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May foster “measure chaos” by sending mixed signals to providers about where</a:t>
                      </a:r>
                      <a:r>
                        <a:rPr lang="en-US" baseline="0" dirty="0" smtClean="0"/>
                        <a:t> they should put their focus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May be deprioritized or ignored if the populations or related measure incentives are too small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8398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Agenda:</a:t>
            </a:r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87DF93A4-C68F-4B88-A62C-67E2BA4A257A}" type="slidenum">
              <a:rPr lang="en-US" sz="1400" smtClean="0"/>
              <a:pPr/>
              <a:t>38</a:t>
            </a:fld>
            <a:endParaRPr lang="en-US" sz="140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2000250" y="1447800"/>
            <a:ext cx="5110843" cy="914400"/>
            <a:chOff x="2019300" y="1447800"/>
            <a:chExt cx="5110843" cy="914400"/>
          </a:xfrm>
        </p:grpSpPr>
        <p:sp>
          <p:nvSpPr>
            <p:cNvPr id="4100" name="Rectangle 6"/>
            <p:cNvSpPr>
              <a:spLocks noChangeArrowheads="1"/>
            </p:cNvSpPr>
            <p:nvPr/>
          </p:nvSpPr>
          <p:spPr bwMode="auto">
            <a:xfrm>
              <a:off x="2019300" y="1447800"/>
              <a:ext cx="5105400" cy="914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/>
              <a:endParaRPr lang="en-US" sz="2000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2024743" y="1447800"/>
              <a:ext cx="5105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2"/>
                  </a:solidFill>
                </a:rPr>
                <a:t>1. National Measures Landscape/ Buying Value Analysis</a:t>
              </a:r>
              <a:endParaRPr lang="en-US" sz="24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011136" y="2794000"/>
            <a:ext cx="5110843" cy="914400"/>
            <a:chOff x="2030186" y="2819400"/>
            <a:chExt cx="5110843" cy="914400"/>
          </a:xfrm>
        </p:grpSpPr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2030186" y="2819400"/>
              <a:ext cx="5105400" cy="914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/>
              <a:endParaRPr 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035629" y="2819400"/>
              <a:ext cx="5105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2"/>
                  </a:solidFill>
                </a:rPr>
                <a:t>2. Measure Selection Processes in Other States</a:t>
              </a:r>
              <a:endParaRPr lang="en-US" sz="24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022022" y="4140200"/>
            <a:ext cx="5110843" cy="914400"/>
            <a:chOff x="2041072" y="3276600"/>
            <a:chExt cx="5110843" cy="914400"/>
          </a:xfrm>
        </p:grpSpPr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2041072" y="3276600"/>
              <a:ext cx="5105400" cy="914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/>
              <a:endParaRPr lang="en-US" sz="2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046515" y="3276600"/>
              <a:ext cx="5105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2"/>
                  </a:solidFill>
                </a:rPr>
                <a:t>3. Key </a:t>
              </a:r>
              <a:r>
                <a:rPr lang="en-US" sz="2400" dirty="0">
                  <a:solidFill>
                    <a:schemeClr val="bg2"/>
                  </a:solidFill>
                </a:rPr>
                <a:t>Policy Decisions in Measure Selection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032908" y="5486400"/>
            <a:ext cx="5110842" cy="914400"/>
            <a:chOff x="2051958" y="5486400"/>
            <a:chExt cx="5110842" cy="914400"/>
          </a:xfrm>
        </p:grpSpPr>
        <p:sp>
          <p:nvSpPr>
            <p:cNvPr id="22" name="Rectangle 6"/>
            <p:cNvSpPr>
              <a:spLocks noChangeArrowheads="1"/>
            </p:cNvSpPr>
            <p:nvPr/>
          </p:nvSpPr>
          <p:spPr bwMode="auto">
            <a:xfrm>
              <a:off x="2051958" y="5486400"/>
              <a:ext cx="5105400" cy="914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/>
              <a:endParaRPr lang="en-US" sz="2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057400" y="5486400"/>
              <a:ext cx="5105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4. Potential Next Steps for Maine’s Measure Selection Process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4475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next steps for creating an ACO measure set for Maine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Determine the type of process and the stakeholders to be involved.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Establish a timeline for completion and create a work plan to meet appropriate deadlines.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Agree on the goals/objectives for the measure set.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Establish measure selection criteria.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Utilize your “measures library” that includes all measure sets currently in use in Maine or recommended for consideration.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18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lack of alignment problematic?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measure misalignment creates what is experienced as </a:t>
            </a:r>
            <a:r>
              <a:rPr lang="en-US" dirty="0"/>
              <a:t>“measure chaos” for providers subject to multiple measure </a:t>
            </a:r>
            <a:r>
              <a:rPr lang="en-US" dirty="0" smtClean="0"/>
              <a:t>sets, with </a:t>
            </a:r>
            <a:r>
              <a:rPr lang="en-US" dirty="0"/>
              <a:t>related accountability expectations and </a:t>
            </a:r>
            <a:r>
              <a:rPr lang="en-US" dirty="0" smtClean="0"/>
              <a:t>sometimes financial implications. </a:t>
            </a:r>
            <a:endParaRPr lang="en-US" dirty="0"/>
          </a:p>
          <a:p>
            <a:endParaRPr lang="en-US" sz="1000" dirty="0"/>
          </a:p>
          <a:p>
            <a:r>
              <a:rPr lang="en-US" dirty="0" smtClean="0"/>
              <a:t>Mixed </a:t>
            </a:r>
            <a:r>
              <a:rPr lang="en-US" dirty="0"/>
              <a:t>signals </a:t>
            </a:r>
            <a:r>
              <a:rPr lang="en-US" dirty="0" smtClean="0"/>
              <a:t>from the market make </a:t>
            </a:r>
            <a:r>
              <a:rPr lang="en-US" dirty="0"/>
              <a:t>it difficult for providers to focus their quality improvement </a:t>
            </a:r>
            <a:r>
              <a:rPr lang="en-US" dirty="0" smtClean="0"/>
              <a:t>efforts and lead them to tune out some payers and some measures.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898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next steps for creating an ACO measure set for Maine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6"/>
            </a:pPr>
            <a:r>
              <a:rPr lang="en-US" dirty="0"/>
              <a:t>Use the selection criteria to remove measures from the library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/>
              <a:t>Agree upon a draft measure set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/>
              <a:t>Review the draft set to determine whether it achieves the program’s goals, making adjustments as necessary.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/>
              <a:t>Finalize the measure set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602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Reaching agreement on a core measure set takes considerable time and effort – many facilitated meetings, staff work to prepare for each meeting and a willingness to compromise.</a:t>
            </a:r>
          </a:p>
          <a:p>
            <a:endParaRPr lang="en-US" sz="1000" dirty="0" smtClean="0"/>
          </a:p>
          <a:p>
            <a:r>
              <a:rPr lang="en-US" dirty="0" smtClean="0"/>
              <a:t>Measure sets are not static.  They need to be reviewed each year and modified based on implementation experience, changing clinical standards, changing priorities, and (hopefully) improved performance.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160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2895600" y="1409700"/>
            <a:ext cx="3429000" cy="403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6" charset="-12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607998" y="1838605"/>
            <a:ext cx="2004204" cy="2956399"/>
            <a:chOff x="3569898" y="1838605"/>
            <a:chExt cx="2004204" cy="295639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24300" y="1838605"/>
              <a:ext cx="1295400" cy="108585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3569898" y="3009900"/>
              <a:ext cx="2004204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/>
                <a:t>Michael </a:t>
              </a:r>
              <a:r>
                <a:rPr lang="en-US" sz="1800" dirty="0" smtClean="0"/>
                <a:t>Bailit, MBA</a:t>
              </a:r>
            </a:p>
            <a:p>
              <a:pPr marL="285750" indent="-285750">
                <a:buFont typeface="Arial" pitchFamily="34" charset="0"/>
                <a:buChar char="•"/>
              </a:pPr>
              <a:endParaRPr lang="en-US" sz="1400" dirty="0" smtClean="0"/>
            </a:p>
            <a:p>
              <a:pPr marL="342900" indent="-342900">
                <a:buFont typeface="Arial" pitchFamily="34" charset="0"/>
                <a:buChar char="•"/>
              </a:pPr>
              <a:r>
                <a:rPr lang="en-US" sz="1400" dirty="0" smtClean="0">
                  <a:hlinkClick r:id="rId4"/>
                </a:rPr>
                <a:t>mbailit@bailit-health.com</a:t>
              </a:r>
              <a:endParaRPr lang="en-US" sz="1400" dirty="0" smtClean="0"/>
            </a:p>
            <a:p>
              <a:pPr marL="342900" indent="-342900">
                <a:buFont typeface="Arial" pitchFamily="34" charset="0"/>
                <a:buChar char="•"/>
              </a:pPr>
              <a:r>
                <a:rPr lang="en-US" sz="1400" dirty="0" smtClean="0"/>
                <a:t>781-453-1166</a:t>
              </a:r>
            </a:p>
            <a:p>
              <a:pPr marL="342900" indent="-342900">
                <a:buFont typeface="Arial" pitchFamily="34" charset="0"/>
                <a:buChar char="•"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9027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on the Buying Value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7769225" cy="4495800"/>
          </a:xfrm>
        </p:spPr>
        <p:txBody>
          <a:bodyPr/>
          <a:lstStyle/>
          <a:p>
            <a:r>
              <a:rPr lang="en-US" dirty="0"/>
              <a:t>As part of </a:t>
            </a:r>
            <a:r>
              <a:rPr lang="en-US" dirty="0" smtClean="0"/>
              <a:t>its effort to promote measure alignment, </a:t>
            </a:r>
            <a:r>
              <a:rPr lang="en-US" dirty="0"/>
              <a:t>Buying Value commissioned a </a:t>
            </a:r>
            <a:r>
              <a:rPr lang="en-US" dirty="0" smtClean="0"/>
              <a:t>recent report </a:t>
            </a:r>
            <a:r>
              <a:rPr lang="en-US" dirty="0"/>
              <a:t>from Bailit </a:t>
            </a:r>
            <a:r>
              <a:rPr lang="en-US" dirty="0" smtClean="0"/>
              <a:t>studying the alignment of state-level measure sets.</a:t>
            </a:r>
          </a:p>
          <a:p>
            <a:endParaRPr lang="en-US" sz="1000" dirty="0"/>
          </a:p>
          <a:p>
            <a:r>
              <a:rPr lang="en-US" dirty="0"/>
              <a:t>To complete this analysis, Bailit gathered 48 measure sets </a:t>
            </a:r>
            <a:r>
              <a:rPr lang="en-US" dirty="0" smtClean="0"/>
              <a:t>used for </a:t>
            </a:r>
            <a:r>
              <a:rPr lang="en-US" dirty="0"/>
              <a:t>different program types, and designed for different purposes, across 25 different states and three regional </a:t>
            </a:r>
            <a:r>
              <a:rPr lang="en-US" dirty="0" err="1"/>
              <a:t>collaboratives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Program type examples: ACO, PCMH, Medicaid managed care plan, exchange</a:t>
            </a:r>
          </a:p>
          <a:p>
            <a:pPr lvl="1"/>
            <a:r>
              <a:rPr lang="en-US" dirty="0" smtClean="0"/>
              <a:t>Program purpose examples: reporting, payment, reporting </a:t>
            </a:r>
            <a:r>
              <a:rPr lang="en-US" i="1" dirty="0" smtClean="0"/>
              <a:t>and</a:t>
            </a:r>
            <a:r>
              <a:rPr lang="en-US" dirty="0" smtClean="0"/>
              <a:t> payment, multi-payer alignment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09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sets by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1" y="1524000"/>
            <a:ext cx="3352800" cy="4114800"/>
          </a:xfrm>
        </p:spPr>
        <p:txBody>
          <a:bodyPr/>
          <a:lstStyle/>
          <a:p>
            <a:r>
              <a:rPr lang="en-US" sz="2400" dirty="0" smtClean="0"/>
              <a:t>Reviewed 48 </a:t>
            </a:r>
            <a:r>
              <a:rPr lang="en-US" sz="2400" dirty="0"/>
              <a:t>measure sets </a:t>
            </a:r>
            <a:r>
              <a:rPr lang="en-US" sz="2400" dirty="0" smtClean="0"/>
              <a:t>   used by </a:t>
            </a:r>
            <a:r>
              <a:rPr lang="en-US" sz="2400" dirty="0"/>
              <a:t>25 </a:t>
            </a:r>
            <a:r>
              <a:rPr lang="en-US" sz="2400" dirty="0" smtClean="0"/>
              <a:t>states.</a:t>
            </a:r>
          </a:p>
          <a:p>
            <a:r>
              <a:rPr lang="en-US" sz="2400" dirty="0" smtClean="0"/>
              <a:t>Intentionally gave  a closer look at two states: CA and MA.</a:t>
            </a:r>
          </a:p>
          <a:p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733800" y="1066800"/>
            <a:ext cx="1906587" cy="5181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CA (7)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CO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FL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IA (2)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LA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MA (8)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MD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5334000" y="1066800"/>
            <a:ext cx="1906587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7768E"/>
              </a:buClr>
              <a:buFont typeface="Wingdings" pitchFamily="16" charset="2"/>
              <a:buChar char="§"/>
              <a:defRPr sz="2800">
                <a:solidFill>
                  <a:srgbClr val="25325B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486176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5325B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rgbClr val="57768E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25325B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25325B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25325B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25325B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25325B"/>
                </a:solidFill>
                <a:latin typeface="+mn-lt"/>
                <a:ea typeface="+mn-ea"/>
              </a:defRPr>
            </a:lvl9pPr>
          </a:lstStyle>
          <a:p>
            <a:pPr marL="514350" indent="-514350">
              <a:buFont typeface="+mj-lt"/>
              <a:buAutoNum type="arabicPeriod" startAt="11"/>
            </a:pPr>
            <a:r>
              <a:rPr lang="en-US" sz="2400" dirty="0" smtClean="0"/>
              <a:t>ME (2)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sz="2400" dirty="0" smtClean="0"/>
              <a:t>MI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sz="2400" dirty="0" smtClean="0"/>
              <a:t>MN (2)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sz="2400" dirty="0" smtClean="0"/>
              <a:t>MO (3)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sz="2400" dirty="0" smtClean="0"/>
              <a:t>MT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sz="2400" dirty="0" smtClean="0"/>
              <a:t>NY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sz="2400" dirty="0" smtClean="0"/>
              <a:t>OH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sz="2400" dirty="0" smtClean="0"/>
              <a:t>OK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sz="2400" dirty="0" smtClean="0"/>
              <a:t>OR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sz="2400" dirty="0" smtClean="0"/>
              <a:t>PA (4)</a:t>
            </a:r>
          </a:p>
          <a:p>
            <a:endParaRPr lang="en-US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7161213" y="1066800"/>
            <a:ext cx="1906587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57768E"/>
              </a:buClr>
              <a:buFont typeface="Wingdings" pitchFamily="16" charset="2"/>
              <a:buChar char="§"/>
              <a:defRPr sz="2800">
                <a:solidFill>
                  <a:srgbClr val="25325B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486176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25325B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rgbClr val="57768E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25325B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25325B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25325B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25325B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25325B"/>
                </a:solidFill>
                <a:latin typeface="+mn-lt"/>
                <a:ea typeface="+mn-ea"/>
              </a:defRPr>
            </a:lvl9pPr>
          </a:lstStyle>
          <a:p>
            <a:pPr marL="514350" indent="-514350">
              <a:buFont typeface="+mj-lt"/>
              <a:buAutoNum type="arabicPeriod" startAt="21"/>
            </a:pPr>
            <a:r>
              <a:rPr lang="en-US" sz="2400" dirty="0"/>
              <a:t>RI</a:t>
            </a:r>
          </a:p>
          <a:p>
            <a:pPr marL="514350" indent="-514350">
              <a:buFont typeface="+mj-lt"/>
              <a:buAutoNum type="arabicPeriod" startAt="21"/>
            </a:pPr>
            <a:r>
              <a:rPr lang="en-US" sz="2400" dirty="0" smtClean="0"/>
              <a:t>TX</a:t>
            </a:r>
          </a:p>
          <a:p>
            <a:pPr marL="514350" indent="-514350">
              <a:buFont typeface="+mj-lt"/>
              <a:buAutoNum type="arabicPeriod" startAt="21"/>
            </a:pPr>
            <a:r>
              <a:rPr lang="en-US" sz="2400" dirty="0" smtClean="0"/>
              <a:t>UT (2)</a:t>
            </a:r>
          </a:p>
          <a:p>
            <a:pPr marL="514350" indent="-514350">
              <a:buFont typeface="+mj-lt"/>
              <a:buAutoNum type="arabicPeriod" startAt="21"/>
            </a:pPr>
            <a:r>
              <a:rPr lang="en-US" sz="2400" dirty="0" smtClean="0"/>
              <a:t>WA</a:t>
            </a:r>
          </a:p>
          <a:p>
            <a:pPr marL="514350" indent="-514350">
              <a:buFont typeface="+mj-lt"/>
              <a:buAutoNum type="arabicPeriod" startAt="21"/>
            </a:pPr>
            <a:r>
              <a:rPr lang="en-US" sz="2400" dirty="0" smtClean="0"/>
              <a:t>WI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295400" y="61722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If we reviewed more than one measure set from a state, the number of sets included in the analysis is noted above.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098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915400" cy="1143000"/>
          </a:xfrm>
        </p:spPr>
        <p:txBody>
          <a:bodyPr/>
          <a:lstStyle/>
          <a:p>
            <a:r>
              <a:rPr lang="en-US" dirty="0" smtClean="0"/>
              <a:t>Analysis included two measure sets from Maine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Systems Core Measure Set obtained from the Maine Health Management Coalition</a:t>
            </a:r>
          </a:p>
          <a:p>
            <a:r>
              <a:rPr lang="en-US" dirty="0" smtClean="0"/>
              <a:t>Measure set used in Maine’s multi-payer PCMH pilot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37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534400" cy="1143000"/>
          </a:xfrm>
        </p:spPr>
        <p:txBody>
          <a:bodyPr/>
          <a:lstStyle/>
          <a:p>
            <a:r>
              <a:rPr lang="en-US" dirty="0" smtClean="0"/>
              <a:t>Measure sets significantly ranged in 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4953000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3550" lvl="1" indent="-63500"/>
            <a:r>
              <a:rPr lang="en-US" b="1" dirty="0"/>
              <a:t>Note: </a:t>
            </a:r>
            <a:r>
              <a:rPr lang="en-US" dirty="0"/>
              <a:t>This is counting the measures as NQF counts them (or if the measure was not </a:t>
            </a:r>
            <a:r>
              <a:rPr lang="en-US" dirty="0" smtClean="0"/>
              <a:t>NQF-endorsed</a:t>
            </a:r>
            <a:r>
              <a:rPr lang="en-US" dirty="0"/>
              <a:t>, as the </a:t>
            </a:r>
            <a:r>
              <a:rPr lang="en-US" dirty="0" smtClean="0"/>
              <a:t>program counted </a:t>
            </a:r>
            <a:r>
              <a:rPr lang="en-US" dirty="0"/>
              <a:t>them</a:t>
            </a:r>
            <a:r>
              <a:rPr lang="en-US" dirty="0" smtClean="0"/>
              <a:t>).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3073400" y="1600200"/>
            <a:ext cx="2971800" cy="2438400"/>
            <a:chOff x="3378200" y="1320800"/>
            <a:chExt cx="2971800" cy="24384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3378200" y="1320800"/>
              <a:ext cx="2971800" cy="2438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6" charset="-128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>
              <a:off x="4559300" y="1676400"/>
              <a:ext cx="0" cy="1600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/>
              <a:tailEnd type="diamond"/>
            </a:ln>
            <a:effectLst/>
          </p:spPr>
        </p:cxnSp>
        <p:sp>
          <p:nvSpPr>
            <p:cNvPr id="11" name="Flowchart: Connector 10"/>
            <p:cNvSpPr/>
            <p:nvPr/>
          </p:nvSpPr>
          <p:spPr bwMode="auto">
            <a:xfrm>
              <a:off x="4521200" y="2819400"/>
              <a:ext cx="76200" cy="76200"/>
            </a:xfrm>
            <a:prstGeom prst="flowChartConnector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6" charset="-128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610100" y="1485900"/>
              <a:ext cx="1646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108 measures</a:t>
              </a:r>
              <a:endParaRPr lang="en-US" i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72000" y="2653268"/>
              <a:ext cx="1518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29 measures</a:t>
              </a:r>
              <a:endParaRPr lang="en-US" i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59836" y="3059668"/>
              <a:ext cx="13901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3 measures</a:t>
              </a:r>
              <a:endParaRPr lang="en-US" i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657600" y="1484868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[max]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657600" y="3059668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[min]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657600" y="2653268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[</a:t>
              </a:r>
              <a:r>
                <a:rPr lang="en-US" dirty="0" err="1" smtClean="0">
                  <a:solidFill>
                    <a:schemeClr val="bg2"/>
                  </a:solidFill>
                </a:rPr>
                <a:t>avg</a:t>
              </a:r>
              <a:r>
                <a:rPr lang="en-US" dirty="0" smtClean="0">
                  <a:solidFill>
                    <a:schemeClr val="bg2"/>
                  </a:solidFill>
                </a:rPr>
                <a:t>]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372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Buying Value study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769225" cy="5105400"/>
          </a:xfrm>
        </p:spPr>
        <p:txBody>
          <a:bodyPr/>
          <a:lstStyle/>
          <a:p>
            <a:r>
              <a:rPr lang="en-US" dirty="0" smtClean="0"/>
              <a:t>There are many </a:t>
            </a:r>
            <a:r>
              <a:rPr lang="en-US" dirty="0"/>
              <a:t>measures in use </a:t>
            </a:r>
            <a:r>
              <a:rPr lang="en-US" dirty="0" smtClean="0"/>
              <a:t>today.</a:t>
            </a:r>
          </a:p>
          <a:p>
            <a:pPr lvl="1"/>
            <a:r>
              <a:rPr lang="en-US" dirty="0"/>
              <a:t>In total, we identified </a:t>
            </a:r>
            <a:r>
              <a:rPr lang="en-US" b="1" dirty="0">
                <a:solidFill>
                  <a:srgbClr val="25325B"/>
                </a:solidFill>
              </a:rPr>
              <a:t>1367</a:t>
            </a:r>
            <a:r>
              <a:rPr lang="en-US" dirty="0"/>
              <a:t> measures across the 48 measure </a:t>
            </a:r>
            <a:r>
              <a:rPr lang="en-US" dirty="0" smtClean="0"/>
              <a:t>sets.</a:t>
            </a:r>
          </a:p>
          <a:p>
            <a:pPr lvl="1"/>
            <a:r>
              <a:rPr lang="en-US" dirty="0"/>
              <a:t>We </a:t>
            </a:r>
            <a:r>
              <a:rPr lang="en-US" dirty="0" smtClean="0"/>
              <a:t>identified </a:t>
            </a:r>
            <a:r>
              <a:rPr lang="en-US" b="1" dirty="0" smtClean="0">
                <a:solidFill>
                  <a:srgbClr val="25325B"/>
                </a:solidFill>
              </a:rPr>
              <a:t>509</a:t>
            </a:r>
            <a:r>
              <a:rPr lang="en-US" dirty="0" smtClean="0"/>
              <a:t> </a:t>
            </a:r>
            <a:r>
              <a:rPr lang="en-US" dirty="0"/>
              <a:t>distinct </a:t>
            </a:r>
            <a:r>
              <a:rPr lang="en-US" dirty="0" smtClean="0"/>
              <a:t>measures.</a:t>
            </a:r>
          </a:p>
          <a:p>
            <a:pPr lvl="1"/>
            <a:endParaRPr lang="en-US" sz="1000" dirty="0" smtClean="0"/>
          </a:p>
          <a:p>
            <a:r>
              <a:rPr lang="en-US" dirty="0"/>
              <a:t>Current state and regional measure sets are not </a:t>
            </a:r>
            <a:r>
              <a:rPr lang="en-US" dirty="0" smtClean="0"/>
              <a:t>aligned. </a:t>
            </a:r>
          </a:p>
          <a:p>
            <a:pPr lvl="1"/>
            <a:r>
              <a:rPr lang="en-US" dirty="0" smtClean="0"/>
              <a:t>Only </a:t>
            </a:r>
            <a:r>
              <a:rPr lang="en-US" b="1" dirty="0">
                <a:solidFill>
                  <a:srgbClr val="25325B"/>
                </a:solidFill>
              </a:rPr>
              <a:t>20%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of </a:t>
            </a:r>
            <a:r>
              <a:rPr lang="en-US" dirty="0" smtClean="0"/>
              <a:t>the 509 </a:t>
            </a:r>
            <a:r>
              <a:rPr lang="en-US" dirty="0"/>
              <a:t>distinct measures were used by more than one </a:t>
            </a:r>
            <a:r>
              <a:rPr lang="en-US" dirty="0" smtClean="0"/>
              <a:t>program.</a:t>
            </a:r>
          </a:p>
          <a:p>
            <a:pPr lvl="1"/>
            <a:endParaRPr lang="en-US" sz="1000" dirty="0"/>
          </a:p>
          <a:p>
            <a:r>
              <a:rPr lang="en-US" dirty="0"/>
              <a:t>Non-alignment persists despite preference for standard </a:t>
            </a:r>
            <a:r>
              <a:rPr lang="en-US" dirty="0" smtClean="0"/>
              <a:t>measures.</a:t>
            </a:r>
          </a:p>
          <a:p>
            <a:pPr lvl="1"/>
            <a:r>
              <a:rPr lang="en-US" dirty="0" smtClean="0"/>
              <a:t>Most measures are </a:t>
            </a:r>
            <a:r>
              <a:rPr lang="en-US" dirty="0"/>
              <a:t>from a known source (e.g., NCQA, AHRQ</a:t>
            </a:r>
            <a:r>
              <a:rPr lang="en-US" dirty="0" smtClean="0"/>
              <a:t>) and are NQF-endorsed.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DD91-9DC5-443A-B5D4-A4D827708E6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87548"/>
      </p:ext>
    </p:extLst>
  </p:cSld>
  <p:clrMapOvr>
    <a:masterClrMapping/>
  </p:clrMapOvr>
</p:sld>
</file>

<file path=ppt/theme/theme1.xml><?xml version="1.0" encoding="utf-8"?>
<a:theme xmlns:a="http://schemas.openxmlformats.org/drawingml/2006/main" name="Bailit template_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Revised template 4-13-2011</Template>
  <TotalTime>19620</TotalTime>
  <Words>2701</Words>
  <Application>Microsoft Office PowerPoint</Application>
  <PresentationFormat>On-screen Show (4:3)</PresentationFormat>
  <Paragraphs>432</Paragraphs>
  <Slides>42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Bailit template_1</vt:lpstr>
      <vt:lpstr> Developing an ACO Measure Set  for Maine</vt:lpstr>
      <vt:lpstr>Agenda:</vt:lpstr>
      <vt:lpstr>The Buying Value study</vt:lpstr>
      <vt:lpstr>Why is lack of alignment problematic?</vt:lpstr>
      <vt:lpstr>Background on the Buying Value analysis</vt:lpstr>
      <vt:lpstr>Measure sets by state</vt:lpstr>
      <vt:lpstr>Analysis included two measure sets from Maine</vt:lpstr>
      <vt:lpstr>Measure sets significantly ranged in size</vt:lpstr>
      <vt:lpstr>Buying Value study findings</vt:lpstr>
      <vt:lpstr>The distinct measures were evenly distributed across measure domains</vt:lpstr>
      <vt:lpstr>States prefer to use standard measures</vt:lpstr>
      <vt:lpstr>Finding: programs show a strong preference for NCQA’s HEDIS measures</vt:lpstr>
      <vt:lpstr>But only 16% of the distinct measures come from HEDIS</vt:lpstr>
      <vt:lpstr>Finding: little alignment across the measure sets</vt:lpstr>
      <vt:lpstr>How often are the “shared measures” shared?</vt:lpstr>
      <vt:lpstr>Categories of the 19 most frequently used measures</vt:lpstr>
      <vt:lpstr>Programs are selecting different subsets of standard measures</vt:lpstr>
      <vt:lpstr>State measure set variation</vt:lpstr>
      <vt:lpstr>Conclusions from the Buying Value study</vt:lpstr>
      <vt:lpstr>Agenda:</vt:lpstr>
      <vt:lpstr>Measure selection in other states</vt:lpstr>
      <vt:lpstr>Case Example #1: Colorado Medicaid</vt:lpstr>
      <vt:lpstr>Case Example #1: Colorado Medicaid</vt:lpstr>
      <vt:lpstr>Case Example #2: Oregon Medicaid</vt:lpstr>
      <vt:lpstr>Case Example #2: Oregon Medicaid</vt:lpstr>
      <vt:lpstr>Case Example #3:  AF4Q South Central Pennsylvania</vt:lpstr>
      <vt:lpstr>Case Example #3:  AF4Q South Central Pennsylvania</vt:lpstr>
      <vt:lpstr>Case Example #4: Vermont multi-payer ACO</vt:lpstr>
      <vt:lpstr>Case Example #4: Vermont multi-payer ACO</vt:lpstr>
      <vt:lpstr>Agenda:</vt:lpstr>
      <vt:lpstr>Six Key Policy Decisions in Measure Selection</vt:lpstr>
      <vt:lpstr>1. Intended use</vt:lpstr>
      <vt:lpstr>2. Standardized vs. “innovative” measures</vt:lpstr>
      <vt:lpstr>3. Data source:  clinical data vs. claims vs. patient survey</vt:lpstr>
      <vt:lpstr>4. Operationalizing clinical data measures: electronic capture vs. sampling methodology</vt:lpstr>
      <vt:lpstr>5. Areas of importance vs. opportunities for improvement</vt:lpstr>
      <vt:lpstr>6. Alignment with other programs vs. program-specific measures</vt:lpstr>
      <vt:lpstr>Agenda:</vt:lpstr>
      <vt:lpstr>Potential next steps for creating an ACO measure set for Maine</vt:lpstr>
      <vt:lpstr>Potential next steps for creating an ACO measure set for Maine</vt:lpstr>
      <vt:lpstr>Final considerations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Bazinsky</dc:creator>
  <cp:lastModifiedBy>Frank Johnson</cp:lastModifiedBy>
  <cp:revision>526</cp:revision>
  <cp:lastPrinted>2013-08-23T01:57:26Z</cp:lastPrinted>
  <dcterms:created xsi:type="dcterms:W3CDTF">2012-02-21T16:21:57Z</dcterms:created>
  <dcterms:modified xsi:type="dcterms:W3CDTF">2013-12-09T17:30:14Z</dcterms:modified>
</cp:coreProperties>
</file>